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57" r:id="rId2"/>
    <p:sldId id="327" r:id="rId3"/>
    <p:sldId id="351" r:id="rId4"/>
    <p:sldId id="360" r:id="rId5"/>
    <p:sldId id="346" r:id="rId6"/>
    <p:sldId id="288" r:id="rId7"/>
    <p:sldId id="335" r:id="rId8"/>
    <p:sldId id="365" r:id="rId9"/>
    <p:sldId id="352" r:id="rId10"/>
    <p:sldId id="356" r:id="rId11"/>
    <p:sldId id="343" r:id="rId12"/>
    <p:sldId id="353" r:id="rId13"/>
    <p:sldId id="336" r:id="rId14"/>
    <p:sldId id="337" r:id="rId15"/>
    <p:sldId id="390" r:id="rId16"/>
    <p:sldId id="339" r:id="rId17"/>
    <p:sldId id="349" r:id="rId18"/>
    <p:sldId id="350" r:id="rId19"/>
    <p:sldId id="302" r:id="rId20"/>
    <p:sldId id="330" r:id="rId21"/>
    <p:sldId id="369" r:id="rId22"/>
    <p:sldId id="372" r:id="rId23"/>
    <p:sldId id="373" r:id="rId24"/>
    <p:sldId id="370" r:id="rId25"/>
    <p:sldId id="371" r:id="rId26"/>
    <p:sldId id="374" r:id="rId27"/>
    <p:sldId id="375" r:id="rId28"/>
    <p:sldId id="361" r:id="rId29"/>
    <p:sldId id="366" r:id="rId30"/>
    <p:sldId id="362" r:id="rId31"/>
    <p:sldId id="376" r:id="rId32"/>
    <p:sldId id="326" r:id="rId33"/>
    <p:sldId id="393" r:id="rId34"/>
    <p:sldId id="377" r:id="rId35"/>
    <p:sldId id="378" r:id="rId36"/>
    <p:sldId id="379" r:id="rId37"/>
    <p:sldId id="380" r:id="rId38"/>
    <p:sldId id="392" r:id="rId39"/>
    <p:sldId id="389" r:id="rId40"/>
    <p:sldId id="387" r:id="rId41"/>
    <p:sldId id="381" r:id="rId42"/>
    <p:sldId id="388" r:id="rId43"/>
    <p:sldId id="391" r:id="rId44"/>
    <p:sldId id="386" r:id="rId45"/>
    <p:sldId id="383" r:id="rId46"/>
    <p:sldId id="384" r:id="rId47"/>
    <p:sldId id="363" r:id="rId48"/>
    <p:sldId id="364" r:id="rId49"/>
    <p:sldId id="385"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demi Omolola Olaoye" initials="AO" lastIdx="1" clrIdx="0">
    <p:extLst>
      <p:ext uri="{19B8F6BF-5375-455C-9EA6-DF929625EA0E}">
        <p15:presenceInfo xmlns:p15="http://schemas.microsoft.com/office/powerpoint/2012/main" xmlns="" userId="S::aolaoye@uco.edu::6bcc0bdf-8e50-4bb0-9f10-c4652a7f48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3EE9F-87E0-B6AA-C250-D00D734EB458}" v="1088" dt="2020-07-21T04:53:50.937"/>
    <p1510:client id="{2F133F0A-10BB-4EC0-A39C-AB2D36E0C81A}" v="147" dt="2020-07-21T03:48:53.146"/>
    <p1510:client id="{350A4444-02D4-DA1F-CBD1-9D8A4598F939}" v="686" dt="2020-07-28T19:45:35.547"/>
    <p1510:client id="{3FF48659-492E-F9D7-B0A2-418070A716C6}" v="2798" dt="2020-07-21T02:12:40.082"/>
    <p1510:client id="{40100F07-46EC-811E-19F9-C05756E3BB63}" v="34" dt="2020-07-21T01:17:31.851"/>
    <p1510:client id="{46F97899-87AB-4666-E681-3695FFC2C41D}" v="1006" dt="2020-07-20T23:09:42.618"/>
    <p1510:client id="{61018C28-9810-5859-8711-92B8CDDA1B19}" v="37" dt="2020-07-21T03:39:45.019"/>
    <p1510:client id="{640CC861-D94B-18F9-DF27-A6AA0BCBBC3A}" v="161" dt="2020-07-21T18:44:33.795"/>
    <p1510:client id="{6E56682C-2303-FDDC-D174-3844BA888BB8}" v="313" dt="2020-07-21T18:56:26.825"/>
    <p1510:client id="{704448DB-D639-BD5E-B5AC-91AACB2A29C0}" v="703" dt="2020-07-28T05:43:34.075"/>
    <p1510:client id="{75220496-B0CB-1E41-B2C2-E8584F200C3D}" v="1035" dt="2020-07-21T19:31:43.022"/>
    <p1510:client id="{7F649443-FE42-DD5A-04B3-DEF9D151071F}" v="127" dt="2020-07-28T18:06:15.868"/>
    <p1510:client id="{8052D5D3-5FD7-1557-2CE2-F912F0CACE3D}" v="639" dt="2020-07-21T18:26:08.791"/>
    <p1510:client id="{95295CAF-F1C3-867D-0A88-B89446A32418}" v="72" dt="2020-07-28T20:26:29.333"/>
    <p1510:client id="{A026EC9A-FDE2-DEE5-405C-AEBC50E795DE}" v="15" dt="2020-07-28T07:57:33.685"/>
    <p1510:client id="{BD110298-B958-880A-5218-2880FEF447BF}" v="2612" dt="2020-07-28T07:02:28.449"/>
    <p1510:client id="{C7B8A46E-CBD2-4ED2-01E3-478387C1FFBC}" v="313" dt="2020-07-28T19:02:34.723"/>
    <p1510:client id="{D8CC68C3-C587-7DF1-AAC7-8C51644704A5}" v="5597" dt="2020-07-28T05:15:33.461"/>
    <p1510:client id="{EFFC2037-AAB8-4F12-9DFD-171676F3570F}" v="3063" dt="2020-07-28T02:20:20.752"/>
    <p1510:client id="{F97178BC-8316-3555-FE42-C5B0661944B1}" v="846" dt="2020-07-28T07:12:22.511"/>
    <p1510:client id="{FED41DDB-A7C7-A9BE-9845-30760EA9D5CC}" v="1630" dt="2020-07-27T16:30:58.360"/>
    <p1510:client id="{FF9A47C5-119D-8E39-79A8-5743AE6AD8FB}" v="235" dt="2020-07-21T05:12:34.7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318" y="-128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4865-870F-48B3-B99A-1D8C7B93A8A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B84B261-D859-4495-BE1F-5FE8287B7FEB}">
      <dgm:prSet phldr="0"/>
      <dgm:spPr/>
      <dgm:t>
        <a:bodyPr/>
        <a:lstStyle/>
        <a:p>
          <a:pPr rtl="0"/>
          <a:r>
            <a:rPr lang="en-US">
              <a:latin typeface="Calibri"/>
            </a:rPr>
            <a:t> </a:t>
          </a:r>
          <a:r>
            <a:rPr lang="en-US" b="1" i="1">
              <a:solidFill>
                <a:schemeClr val="accent3">
                  <a:lumMod val="40000"/>
                  <a:lumOff val="60000"/>
                </a:schemeClr>
              </a:solidFill>
              <a:latin typeface="Calibri"/>
            </a:rPr>
            <a:t>35 Million</a:t>
          </a:r>
          <a:r>
            <a:rPr lang="en-US" b="1" i="1">
              <a:latin typeface="Calibri"/>
            </a:rPr>
            <a:t> </a:t>
          </a:r>
          <a:r>
            <a:rPr lang="en-US">
              <a:latin typeface="Calibri"/>
            </a:rPr>
            <a:t>mobile app unique users (in Q1'20)</a:t>
          </a:r>
          <a:endParaRPr lang="en-US"/>
        </a:p>
      </dgm:t>
    </dgm:pt>
    <dgm:pt modelId="{5745A80F-CFB8-4E80-997B-FBF54A2B0454}" type="parTrans" cxnId="{7AADD96D-CED1-4786-A004-8A16FAA4E0A0}">
      <dgm:prSet/>
      <dgm:spPr/>
    </dgm:pt>
    <dgm:pt modelId="{563E9F49-25DD-4A54-9E87-4259E10E51A7}" type="sibTrans" cxnId="{7AADD96D-CED1-4786-A004-8A16FAA4E0A0}">
      <dgm:prSet/>
      <dgm:spPr/>
    </dgm:pt>
    <dgm:pt modelId="{6FF6CEFB-E015-4F67-B7CC-9E4AC1779318}">
      <dgm:prSet phldr="0"/>
      <dgm:spPr/>
      <dgm:t>
        <a:bodyPr/>
        <a:lstStyle/>
        <a:p>
          <a:pPr algn="l" rtl="0"/>
          <a:r>
            <a:rPr lang="en-US" i="1">
              <a:solidFill>
                <a:schemeClr val="accent3">
                  <a:lumMod val="40000"/>
                  <a:lumOff val="60000"/>
                </a:schemeClr>
              </a:solidFill>
              <a:latin typeface="Calibri"/>
            </a:rPr>
            <a:t> </a:t>
          </a:r>
          <a:r>
            <a:rPr lang="en-US" b="1" i="1">
              <a:solidFill>
                <a:schemeClr val="accent3">
                  <a:lumMod val="40000"/>
                  <a:lumOff val="60000"/>
                </a:schemeClr>
              </a:solidFill>
              <a:latin typeface="Calibri"/>
            </a:rPr>
            <a:t>178 million</a:t>
          </a:r>
          <a:r>
            <a:rPr lang="en-US" b="1" i="1">
              <a:latin typeface="Calibri"/>
            </a:rPr>
            <a:t> </a:t>
          </a:r>
          <a:r>
            <a:rPr lang="en-US">
              <a:latin typeface="Calibri"/>
            </a:rPr>
            <a:t>Unique visitors monthly</a:t>
          </a:r>
          <a:endParaRPr lang="en-US"/>
        </a:p>
      </dgm:t>
    </dgm:pt>
    <dgm:pt modelId="{FD35A492-BA85-42BE-9852-D5E4FC6B7EAA}" type="parTrans" cxnId="{EF90FEDE-6977-4B3F-AFCE-76610E5FC892}">
      <dgm:prSet/>
      <dgm:spPr/>
    </dgm:pt>
    <dgm:pt modelId="{EA75BD29-C6DB-4CA6-853F-4B0A7189FA23}" type="sibTrans" cxnId="{EF90FEDE-6977-4B3F-AFCE-76610E5FC892}">
      <dgm:prSet/>
      <dgm:spPr/>
    </dgm:pt>
    <dgm:pt modelId="{EABF434C-ECE8-48C2-9FE3-DEF00ED3DD40}" type="pres">
      <dgm:prSet presAssocID="{189A4865-870F-48B3-B99A-1D8C7B93A8A6}" presName="linear" presStyleCnt="0">
        <dgm:presLayoutVars>
          <dgm:animLvl val="lvl"/>
          <dgm:resizeHandles val="exact"/>
        </dgm:presLayoutVars>
      </dgm:prSet>
      <dgm:spPr/>
      <dgm:t>
        <a:bodyPr/>
        <a:lstStyle/>
        <a:p>
          <a:endParaRPr lang="en-US"/>
        </a:p>
      </dgm:t>
    </dgm:pt>
    <dgm:pt modelId="{ED057A56-AB5D-4FDB-B623-712743ADB681}" type="pres">
      <dgm:prSet presAssocID="{6FF6CEFB-E015-4F67-B7CC-9E4AC1779318}" presName="parentText" presStyleLbl="node1" presStyleIdx="0" presStyleCnt="2">
        <dgm:presLayoutVars>
          <dgm:chMax val="0"/>
          <dgm:bulletEnabled val="1"/>
        </dgm:presLayoutVars>
      </dgm:prSet>
      <dgm:spPr/>
      <dgm:t>
        <a:bodyPr/>
        <a:lstStyle/>
        <a:p>
          <a:endParaRPr lang="en-US"/>
        </a:p>
      </dgm:t>
    </dgm:pt>
    <dgm:pt modelId="{1EEEF5B1-055D-49D4-9B83-5CF7A262E614}" type="pres">
      <dgm:prSet presAssocID="{EA75BD29-C6DB-4CA6-853F-4B0A7189FA23}" presName="spacer" presStyleCnt="0"/>
      <dgm:spPr/>
    </dgm:pt>
    <dgm:pt modelId="{7B38AAB9-3EC6-4620-8F08-13DBC9DA9929}" type="pres">
      <dgm:prSet presAssocID="{FB84B261-D859-4495-BE1F-5FE8287B7FEB}" presName="parentText" presStyleLbl="node1" presStyleIdx="1" presStyleCnt="2">
        <dgm:presLayoutVars>
          <dgm:chMax val="0"/>
          <dgm:bulletEnabled val="1"/>
        </dgm:presLayoutVars>
      </dgm:prSet>
      <dgm:spPr/>
      <dgm:t>
        <a:bodyPr/>
        <a:lstStyle/>
        <a:p>
          <a:endParaRPr lang="en-US"/>
        </a:p>
      </dgm:t>
    </dgm:pt>
  </dgm:ptLst>
  <dgm:cxnLst>
    <dgm:cxn modelId="{CEA9970E-E777-4965-8CD0-E1ED2CAC4C76}" type="presOf" srcId="{6FF6CEFB-E015-4F67-B7CC-9E4AC1779318}" destId="{ED057A56-AB5D-4FDB-B623-712743ADB681}" srcOrd="0" destOrd="0" presId="urn:microsoft.com/office/officeart/2005/8/layout/vList2"/>
    <dgm:cxn modelId="{3660FA4D-ECC8-431B-A7B5-9FA9DAE589F4}" type="presOf" srcId="{FB84B261-D859-4495-BE1F-5FE8287B7FEB}" destId="{7B38AAB9-3EC6-4620-8F08-13DBC9DA9929}" srcOrd="0" destOrd="0" presId="urn:microsoft.com/office/officeart/2005/8/layout/vList2"/>
    <dgm:cxn modelId="{EF90FEDE-6977-4B3F-AFCE-76610E5FC892}" srcId="{189A4865-870F-48B3-B99A-1D8C7B93A8A6}" destId="{6FF6CEFB-E015-4F67-B7CC-9E4AC1779318}" srcOrd="0" destOrd="0" parTransId="{FD35A492-BA85-42BE-9852-D5E4FC6B7EAA}" sibTransId="{EA75BD29-C6DB-4CA6-853F-4B0A7189FA23}"/>
    <dgm:cxn modelId="{7AADD96D-CED1-4786-A004-8A16FAA4E0A0}" srcId="{189A4865-870F-48B3-B99A-1D8C7B93A8A6}" destId="{FB84B261-D859-4495-BE1F-5FE8287B7FEB}" srcOrd="1" destOrd="0" parTransId="{5745A80F-CFB8-4E80-997B-FBF54A2B0454}" sibTransId="{563E9F49-25DD-4A54-9E87-4259E10E51A7}"/>
    <dgm:cxn modelId="{4920E532-2A68-447F-934E-E4278B6657F6}" type="presOf" srcId="{189A4865-870F-48B3-B99A-1D8C7B93A8A6}" destId="{EABF434C-ECE8-48C2-9FE3-DEF00ED3DD40}" srcOrd="0" destOrd="0" presId="urn:microsoft.com/office/officeart/2005/8/layout/vList2"/>
    <dgm:cxn modelId="{C847AC8D-F866-4C19-98B1-1F7F0F3FA29B}" type="presParOf" srcId="{EABF434C-ECE8-48C2-9FE3-DEF00ED3DD40}" destId="{ED057A56-AB5D-4FDB-B623-712743ADB681}" srcOrd="0" destOrd="0" presId="urn:microsoft.com/office/officeart/2005/8/layout/vList2"/>
    <dgm:cxn modelId="{53E506DC-0E2D-4665-A771-ECE05DE6785F}" type="presParOf" srcId="{EABF434C-ECE8-48C2-9FE3-DEF00ED3DD40}" destId="{1EEEF5B1-055D-49D4-9B83-5CF7A262E614}" srcOrd="1" destOrd="0" presId="urn:microsoft.com/office/officeart/2005/8/layout/vList2"/>
    <dgm:cxn modelId="{09FD37D1-10E0-4CE9-9481-2C3CA8C23D3D}" type="presParOf" srcId="{EABF434C-ECE8-48C2-9FE3-DEF00ED3DD40}" destId="{7B38AAB9-3EC6-4620-8F08-13DBC9DA992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18FB4-F807-4ADE-96CD-118D83D90C2C}" type="doc">
      <dgm:prSet loTypeId="urn:microsoft.com/office/officeart/2005/8/layout/hProcess9" loCatId="process" qsTypeId="urn:microsoft.com/office/officeart/2005/8/quickstyle/simple4" qsCatId="simple" csTypeId="urn:microsoft.com/office/officeart/2005/8/colors/accent0_3" csCatId="mainScheme" phldr="1"/>
      <dgm:spPr/>
    </dgm:pt>
    <dgm:pt modelId="{5B7643CE-D935-40A9-81B0-F543E7C7BC68}">
      <dgm:prSet phldr="0"/>
      <dgm:spPr/>
      <dgm:t>
        <a:bodyPr/>
        <a:lstStyle/>
        <a:p>
          <a:pPr algn="ctr" rtl="0"/>
          <a:r>
            <a:rPr lang="en-US" b="1">
              <a:latin typeface="Arial"/>
              <a:cs typeface="Arial"/>
            </a:rPr>
            <a:t>Binary and interval variables created from "Names", "Attributes" and "Categories" columns</a:t>
          </a:r>
        </a:p>
      </dgm:t>
    </dgm:pt>
    <dgm:pt modelId="{5060E090-9B74-4137-B9F2-7CDBD0525527}" type="parTrans" cxnId="{18AA7ED8-89CB-4513-81BA-6E5266CFA969}">
      <dgm:prSet/>
      <dgm:spPr/>
    </dgm:pt>
    <dgm:pt modelId="{04DDF797-86B8-4B87-B18D-C8BB5C26111A}" type="sibTrans" cxnId="{18AA7ED8-89CB-4513-81BA-6E5266CFA969}">
      <dgm:prSet/>
      <dgm:spPr/>
      <dgm:t>
        <a:bodyPr/>
        <a:lstStyle/>
        <a:p>
          <a:endParaRPr lang="en-US"/>
        </a:p>
      </dgm:t>
    </dgm:pt>
    <dgm:pt modelId="{1CB78F98-F2B0-4325-BCE3-06E372FB066D}">
      <dgm:prSet phldr="0"/>
      <dgm:spPr/>
      <dgm:t>
        <a:bodyPr/>
        <a:lstStyle/>
        <a:p>
          <a:pPr algn="ctr" rtl="0"/>
          <a:r>
            <a:rPr lang="en-US" b="1">
              <a:latin typeface="Arial"/>
              <a:cs typeface="Arial"/>
            </a:rPr>
            <a:t>Irrelevant columns such as “Longitude," "Latitude,"  and “Hours” were dropped</a:t>
          </a:r>
          <a:r>
            <a:rPr lang="en-US" b="1" i="0" u="none" strike="noStrike" cap="none" baseline="0" noProof="0">
              <a:latin typeface="Arial"/>
              <a:cs typeface="Arial"/>
            </a:rPr>
            <a:t> </a:t>
          </a:r>
          <a:endParaRPr lang="en-US" b="1" i="0" u="none" strike="noStrike" cap="none" baseline="0" noProof="0">
            <a:solidFill>
              <a:srgbClr val="010000"/>
            </a:solidFill>
            <a:latin typeface="Arial"/>
            <a:cs typeface="Arial"/>
          </a:endParaRPr>
        </a:p>
      </dgm:t>
    </dgm:pt>
    <dgm:pt modelId="{90B1A448-6575-4C72-AF95-0B7D7385C7B8}" type="parTrans" cxnId="{8E05202F-D915-4F94-9268-134385F3A452}">
      <dgm:prSet/>
      <dgm:spPr/>
    </dgm:pt>
    <dgm:pt modelId="{C31AD3E9-40DB-4978-B7E7-8634EA88ED0B}" type="sibTrans" cxnId="{8E05202F-D915-4F94-9268-134385F3A452}">
      <dgm:prSet/>
      <dgm:spPr/>
      <dgm:t>
        <a:bodyPr/>
        <a:lstStyle/>
        <a:p>
          <a:endParaRPr lang="en-US"/>
        </a:p>
      </dgm:t>
    </dgm:pt>
    <dgm:pt modelId="{944004BD-2909-483C-9B64-71B19C86462F}">
      <dgm:prSet phldr="0"/>
      <dgm:spPr/>
      <dgm:t>
        <a:bodyPr/>
        <a:lstStyle/>
        <a:p>
          <a:pPr algn="ctr" rtl="0"/>
          <a:r>
            <a:rPr lang="en-US" b="1">
              <a:latin typeface="Arial"/>
              <a:cs typeface="Arial"/>
            </a:rPr>
            <a:t>Foreign symbols such as commas and brackets were removed from "Categories" and "Attributes" columns</a:t>
          </a:r>
        </a:p>
      </dgm:t>
    </dgm:pt>
    <dgm:pt modelId="{57DD17D8-F7E0-4059-99AF-37DBA2E5DEC4}" type="parTrans" cxnId="{823522F5-FB56-4B9A-A3BB-E8298CDA42C2}">
      <dgm:prSet/>
      <dgm:spPr/>
    </dgm:pt>
    <dgm:pt modelId="{1FC01BBE-9E89-499A-B4EB-8E2347A47355}" type="sibTrans" cxnId="{823522F5-FB56-4B9A-A3BB-E8298CDA42C2}">
      <dgm:prSet/>
      <dgm:spPr/>
      <dgm:t>
        <a:bodyPr/>
        <a:lstStyle/>
        <a:p>
          <a:endParaRPr lang="en-US"/>
        </a:p>
      </dgm:t>
    </dgm:pt>
    <dgm:pt modelId="{773D0C07-3805-48F9-83ED-D3FDD5BABBBB}" type="pres">
      <dgm:prSet presAssocID="{7F218FB4-F807-4ADE-96CD-118D83D90C2C}" presName="CompostProcess" presStyleCnt="0">
        <dgm:presLayoutVars>
          <dgm:dir/>
          <dgm:resizeHandles val="exact"/>
        </dgm:presLayoutVars>
      </dgm:prSet>
      <dgm:spPr/>
    </dgm:pt>
    <dgm:pt modelId="{7AA2AF1A-2D32-4C75-BC52-43CC3CE85377}" type="pres">
      <dgm:prSet presAssocID="{7F218FB4-F807-4ADE-96CD-118D83D90C2C}" presName="arrow" presStyleLbl="bgShp" presStyleIdx="0" presStyleCnt="1"/>
      <dgm:spPr/>
    </dgm:pt>
    <dgm:pt modelId="{915F344A-AFA5-4416-8102-384EA5DB5BEC}" type="pres">
      <dgm:prSet presAssocID="{7F218FB4-F807-4ADE-96CD-118D83D90C2C}" presName="linearProcess" presStyleCnt="0"/>
      <dgm:spPr/>
    </dgm:pt>
    <dgm:pt modelId="{4B94E1D3-BA78-46B1-9708-768E35F5FFA3}" type="pres">
      <dgm:prSet presAssocID="{1CB78F98-F2B0-4325-BCE3-06E372FB066D}" presName="textNode" presStyleLbl="node1" presStyleIdx="0" presStyleCnt="3">
        <dgm:presLayoutVars>
          <dgm:bulletEnabled val="1"/>
        </dgm:presLayoutVars>
      </dgm:prSet>
      <dgm:spPr/>
      <dgm:t>
        <a:bodyPr/>
        <a:lstStyle/>
        <a:p>
          <a:endParaRPr lang="en-US"/>
        </a:p>
      </dgm:t>
    </dgm:pt>
    <dgm:pt modelId="{0A368458-EB2D-457F-B39B-E7E81D941C84}" type="pres">
      <dgm:prSet presAssocID="{C31AD3E9-40DB-4978-B7E7-8634EA88ED0B}" presName="sibTrans" presStyleCnt="0"/>
      <dgm:spPr/>
    </dgm:pt>
    <dgm:pt modelId="{4EA80349-3D08-4DD1-8DCC-449C923FEF68}" type="pres">
      <dgm:prSet presAssocID="{944004BD-2909-483C-9B64-71B19C86462F}" presName="textNode" presStyleLbl="node1" presStyleIdx="1" presStyleCnt="3">
        <dgm:presLayoutVars>
          <dgm:bulletEnabled val="1"/>
        </dgm:presLayoutVars>
      </dgm:prSet>
      <dgm:spPr/>
      <dgm:t>
        <a:bodyPr/>
        <a:lstStyle/>
        <a:p>
          <a:endParaRPr lang="en-US"/>
        </a:p>
      </dgm:t>
    </dgm:pt>
    <dgm:pt modelId="{DD194DC0-7FA1-4765-AAB7-709A4554DC1C}" type="pres">
      <dgm:prSet presAssocID="{1FC01BBE-9E89-499A-B4EB-8E2347A47355}" presName="sibTrans" presStyleCnt="0"/>
      <dgm:spPr/>
    </dgm:pt>
    <dgm:pt modelId="{503E8DD5-2959-483F-90BF-204B3968D9E7}" type="pres">
      <dgm:prSet presAssocID="{5B7643CE-D935-40A9-81B0-F543E7C7BC68}" presName="textNode" presStyleLbl="node1" presStyleIdx="2" presStyleCnt="3">
        <dgm:presLayoutVars>
          <dgm:bulletEnabled val="1"/>
        </dgm:presLayoutVars>
      </dgm:prSet>
      <dgm:spPr/>
      <dgm:t>
        <a:bodyPr/>
        <a:lstStyle/>
        <a:p>
          <a:endParaRPr lang="en-US"/>
        </a:p>
      </dgm:t>
    </dgm:pt>
  </dgm:ptLst>
  <dgm:cxnLst>
    <dgm:cxn modelId="{4F69402C-38A9-4A78-A2BE-9F56EED9C520}" type="presOf" srcId="{944004BD-2909-483C-9B64-71B19C86462F}" destId="{4EA80349-3D08-4DD1-8DCC-449C923FEF68}" srcOrd="0" destOrd="0" presId="urn:microsoft.com/office/officeart/2005/8/layout/hProcess9"/>
    <dgm:cxn modelId="{EF005240-C882-4F96-9759-D304111BC1BB}" type="presOf" srcId="{5B7643CE-D935-40A9-81B0-F543E7C7BC68}" destId="{503E8DD5-2959-483F-90BF-204B3968D9E7}" srcOrd="0" destOrd="0" presId="urn:microsoft.com/office/officeart/2005/8/layout/hProcess9"/>
    <dgm:cxn modelId="{A7B129A4-54EA-481D-BAF3-A3DF70CADA33}" type="presOf" srcId="{7F218FB4-F807-4ADE-96CD-118D83D90C2C}" destId="{773D0C07-3805-48F9-83ED-D3FDD5BABBBB}" srcOrd="0" destOrd="0" presId="urn:microsoft.com/office/officeart/2005/8/layout/hProcess9"/>
    <dgm:cxn modelId="{18AA7ED8-89CB-4513-81BA-6E5266CFA969}" srcId="{7F218FB4-F807-4ADE-96CD-118D83D90C2C}" destId="{5B7643CE-D935-40A9-81B0-F543E7C7BC68}" srcOrd="2" destOrd="0" parTransId="{5060E090-9B74-4137-B9F2-7CDBD0525527}" sibTransId="{04DDF797-86B8-4B87-B18D-C8BB5C26111A}"/>
    <dgm:cxn modelId="{8E05202F-D915-4F94-9268-134385F3A452}" srcId="{7F218FB4-F807-4ADE-96CD-118D83D90C2C}" destId="{1CB78F98-F2B0-4325-BCE3-06E372FB066D}" srcOrd="0" destOrd="0" parTransId="{90B1A448-6575-4C72-AF95-0B7D7385C7B8}" sibTransId="{C31AD3E9-40DB-4978-B7E7-8634EA88ED0B}"/>
    <dgm:cxn modelId="{823522F5-FB56-4B9A-A3BB-E8298CDA42C2}" srcId="{7F218FB4-F807-4ADE-96CD-118D83D90C2C}" destId="{944004BD-2909-483C-9B64-71B19C86462F}" srcOrd="1" destOrd="0" parTransId="{57DD17D8-F7E0-4059-99AF-37DBA2E5DEC4}" sibTransId="{1FC01BBE-9E89-499A-B4EB-8E2347A47355}"/>
    <dgm:cxn modelId="{996BF422-02E9-41B1-87A6-BE2B52A84762}" type="presOf" srcId="{1CB78F98-F2B0-4325-BCE3-06E372FB066D}" destId="{4B94E1D3-BA78-46B1-9708-768E35F5FFA3}" srcOrd="0" destOrd="0" presId="urn:microsoft.com/office/officeart/2005/8/layout/hProcess9"/>
    <dgm:cxn modelId="{0D0D6353-C5E7-438C-B174-D5B857F06A75}" type="presParOf" srcId="{773D0C07-3805-48F9-83ED-D3FDD5BABBBB}" destId="{7AA2AF1A-2D32-4C75-BC52-43CC3CE85377}" srcOrd="0" destOrd="0" presId="urn:microsoft.com/office/officeart/2005/8/layout/hProcess9"/>
    <dgm:cxn modelId="{CF746297-90EF-4A85-87EC-12EA970491E7}" type="presParOf" srcId="{773D0C07-3805-48F9-83ED-D3FDD5BABBBB}" destId="{915F344A-AFA5-4416-8102-384EA5DB5BEC}" srcOrd="1" destOrd="0" presId="urn:microsoft.com/office/officeart/2005/8/layout/hProcess9"/>
    <dgm:cxn modelId="{1726385B-8394-4CA1-A440-81B2ADCD5399}" type="presParOf" srcId="{915F344A-AFA5-4416-8102-384EA5DB5BEC}" destId="{4B94E1D3-BA78-46B1-9708-768E35F5FFA3}" srcOrd="0" destOrd="0" presId="urn:microsoft.com/office/officeart/2005/8/layout/hProcess9"/>
    <dgm:cxn modelId="{0D0454CB-F9A8-41BC-A9FE-AB8E507A527C}" type="presParOf" srcId="{915F344A-AFA5-4416-8102-384EA5DB5BEC}" destId="{0A368458-EB2D-457F-B39B-E7E81D941C84}" srcOrd="1" destOrd="0" presId="urn:microsoft.com/office/officeart/2005/8/layout/hProcess9"/>
    <dgm:cxn modelId="{5E78CB4D-B0D9-4B94-BA55-A4A64D93260F}" type="presParOf" srcId="{915F344A-AFA5-4416-8102-384EA5DB5BEC}" destId="{4EA80349-3D08-4DD1-8DCC-449C923FEF68}" srcOrd="2" destOrd="0" presId="urn:microsoft.com/office/officeart/2005/8/layout/hProcess9"/>
    <dgm:cxn modelId="{F23189E4-F069-454E-A39D-A31F7B50D871}" type="presParOf" srcId="{915F344A-AFA5-4416-8102-384EA5DB5BEC}" destId="{DD194DC0-7FA1-4765-AAB7-709A4554DC1C}" srcOrd="3" destOrd="0" presId="urn:microsoft.com/office/officeart/2005/8/layout/hProcess9"/>
    <dgm:cxn modelId="{5CF0DAC3-77F1-4067-B3B4-190601ADD581}" type="presParOf" srcId="{915F344A-AFA5-4416-8102-384EA5DB5BEC}" destId="{503E8DD5-2959-483F-90BF-204B3968D9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57A56-AB5D-4FDB-B623-712743ADB681}">
      <dsp:nvSpPr>
        <dsp:cNvPr id="0" name=""/>
        <dsp:cNvSpPr/>
      </dsp:nvSpPr>
      <dsp:spPr>
        <a:xfrm>
          <a:off x="0" y="39979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i="1" kern="1200">
              <a:solidFill>
                <a:schemeClr val="accent3">
                  <a:lumMod val="40000"/>
                  <a:lumOff val="60000"/>
                </a:schemeClr>
              </a:solidFill>
              <a:latin typeface="Calibri"/>
            </a:rPr>
            <a:t> </a:t>
          </a:r>
          <a:r>
            <a:rPr lang="en-US" sz="3100" b="1" i="1" kern="1200">
              <a:solidFill>
                <a:schemeClr val="accent3">
                  <a:lumMod val="40000"/>
                  <a:lumOff val="60000"/>
                </a:schemeClr>
              </a:solidFill>
              <a:latin typeface="Calibri"/>
            </a:rPr>
            <a:t>178 million</a:t>
          </a:r>
          <a:r>
            <a:rPr lang="en-US" sz="3100" b="1" i="1" kern="1200">
              <a:latin typeface="Calibri"/>
            </a:rPr>
            <a:t> </a:t>
          </a:r>
          <a:r>
            <a:rPr lang="en-US" sz="3100" kern="1200">
              <a:latin typeface="Calibri"/>
            </a:rPr>
            <a:t>Unique visitors monthly</a:t>
          </a:r>
          <a:endParaRPr lang="en-US" sz="3100" kern="1200"/>
        </a:p>
      </dsp:txBody>
      <dsp:txXfrm>
        <a:off x="60199" y="459989"/>
        <a:ext cx="3998031" cy="1112781"/>
      </dsp:txXfrm>
    </dsp:sp>
    <dsp:sp modelId="{7B38AAB9-3EC6-4620-8F08-13DBC9DA9929}">
      <dsp:nvSpPr>
        <dsp:cNvPr id="0" name=""/>
        <dsp:cNvSpPr/>
      </dsp:nvSpPr>
      <dsp:spPr>
        <a:xfrm>
          <a:off x="0" y="172225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en-US" sz="3100" kern="1200">
              <a:latin typeface="Calibri"/>
            </a:rPr>
            <a:t> </a:t>
          </a:r>
          <a:r>
            <a:rPr lang="en-US" sz="3100" b="1" i="1" kern="1200">
              <a:solidFill>
                <a:schemeClr val="accent3">
                  <a:lumMod val="40000"/>
                  <a:lumOff val="60000"/>
                </a:schemeClr>
              </a:solidFill>
              <a:latin typeface="Calibri"/>
            </a:rPr>
            <a:t>35 Million</a:t>
          </a:r>
          <a:r>
            <a:rPr lang="en-US" sz="3100" b="1" i="1" kern="1200">
              <a:latin typeface="Calibri"/>
            </a:rPr>
            <a:t> </a:t>
          </a:r>
          <a:r>
            <a:rPr lang="en-US" sz="3100" kern="1200">
              <a:latin typeface="Calibri"/>
            </a:rPr>
            <a:t>mobile app unique users (in Q1'20)</a:t>
          </a:r>
          <a:endParaRPr lang="en-US" sz="3100" kern="1200"/>
        </a:p>
      </dsp:txBody>
      <dsp:txXfrm>
        <a:off x="60199" y="1782449"/>
        <a:ext cx="3998031"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2AF1A-2D32-4C75-BC52-43CC3CE85377}">
      <dsp:nvSpPr>
        <dsp:cNvPr id="0" name=""/>
        <dsp:cNvSpPr/>
      </dsp:nvSpPr>
      <dsp:spPr>
        <a:xfrm>
          <a:off x="660489" y="0"/>
          <a:ext cx="7485551" cy="5604959"/>
        </a:xfrm>
        <a:prstGeom prst="rightArrow">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B94E1D3-BA78-46B1-9708-768E35F5FFA3}">
      <dsp:nvSpPr>
        <dsp:cNvPr id="0" name=""/>
        <dsp:cNvSpPr/>
      </dsp:nvSpPr>
      <dsp:spPr>
        <a:xfrm>
          <a:off x="4300"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Irrelevant columns such as “Longitude," "Latitude,"  and “Hours” were dropped</a:t>
          </a:r>
          <a:r>
            <a:rPr lang="en-US" sz="1400" b="1" i="0" u="none" strike="noStrike" kern="1200" cap="none" baseline="0" noProof="0">
              <a:latin typeface="Arial"/>
              <a:cs typeface="Arial"/>
            </a:rPr>
            <a:t> </a:t>
          </a:r>
          <a:endParaRPr lang="en-US" sz="1400" b="1" i="0" u="none" strike="noStrike" kern="1200" cap="none" baseline="0" noProof="0">
            <a:solidFill>
              <a:srgbClr val="010000"/>
            </a:solidFill>
            <a:latin typeface="Arial"/>
            <a:cs typeface="Arial"/>
          </a:endParaRPr>
        </a:p>
      </dsp:txBody>
      <dsp:txXfrm>
        <a:off x="113745" y="1790932"/>
        <a:ext cx="2619152" cy="2023093"/>
      </dsp:txXfrm>
    </dsp:sp>
    <dsp:sp modelId="{4EA80349-3D08-4DD1-8DCC-449C923FEF68}">
      <dsp:nvSpPr>
        <dsp:cNvPr id="0" name=""/>
        <dsp:cNvSpPr/>
      </dsp:nvSpPr>
      <dsp:spPr>
        <a:xfrm>
          <a:off x="2984244"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Foreign symbols such as commas and brackets were removed from "Categories" and "Attributes" columns</a:t>
          </a:r>
        </a:p>
      </dsp:txBody>
      <dsp:txXfrm>
        <a:off x="3093689" y="1790932"/>
        <a:ext cx="2619152" cy="2023093"/>
      </dsp:txXfrm>
    </dsp:sp>
    <dsp:sp modelId="{503E8DD5-2959-483F-90BF-204B3968D9E7}">
      <dsp:nvSpPr>
        <dsp:cNvPr id="0" name=""/>
        <dsp:cNvSpPr/>
      </dsp:nvSpPr>
      <dsp:spPr>
        <a:xfrm>
          <a:off x="5964188"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a:latin typeface="Arial"/>
              <a:cs typeface="Arial"/>
            </a:rPr>
            <a:t>Binary and interval variables created from "Names", "Attributes" and "Categories" columns</a:t>
          </a:r>
        </a:p>
      </dsp:txBody>
      <dsp:txXfrm>
        <a:off x="6073633" y="1790932"/>
        <a:ext cx="2619152" cy="202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217A-34CE-3142-82D2-5369639C9C73}"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82E18-E83C-7048-8A1E-9D5575380205}" type="slidenum">
              <a:rPr lang="en-US" smtClean="0"/>
              <a:t>‹#›</a:t>
            </a:fld>
            <a:endParaRPr lang="en-US"/>
          </a:p>
        </p:txBody>
      </p:sp>
    </p:spTree>
    <p:extLst>
      <p:ext uri="{BB962C8B-B14F-4D97-AF65-F5344CB8AC3E}">
        <p14:creationId xmlns:p14="http://schemas.microsoft.com/office/powerpoint/2010/main" val="17534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282E18-E83C-7048-8A1E-9D5575380205}" type="slidenum">
              <a:rPr lang="en-US" smtClean="0"/>
              <a:t>10</a:t>
            </a:fld>
            <a:endParaRPr lang="en-US"/>
          </a:p>
        </p:txBody>
      </p:sp>
    </p:spTree>
    <p:extLst>
      <p:ext uri="{BB962C8B-B14F-4D97-AF65-F5344CB8AC3E}">
        <p14:creationId xmlns:p14="http://schemas.microsoft.com/office/powerpoint/2010/main" val="304271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21486" y="264032"/>
            <a:ext cx="10149027" cy="13677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7" name="Holder 7"/>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5" name="Holder 5"/>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4/1/2022</a:t>
            </a:fld>
            <a:endParaRPr lang="en-US"/>
          </a:p>
        </p:txBody>
      </p:sp>
      <p:sp>
        <p:nvSpPr>
          <p:cNvPr id="4" name="Holder 4"/>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1832" y="1243583"/>
            <a:ext cx="10566400" cy="0"/>
          </a:xfrm>
          <a:custGeom>
            <a:avLst/>
            <a:gdLst/>
            <a:ahLst/>
            <a:cxnLst/>
            <a:rect l="l" t="t" r="r" b="b"/>
            <a:pathLst>
              <a:path w="10566400">
                <a:moveTo>
                  <a:pt x="0" y="0"/>
                </a:moveTo>
                <a:lnTo>
                  <a:pt x="10566400" y="0"/>
                </a:lnTo>
              </a:path>
            </a:pathLst>
          </a:custGeom>
          <a:ln w="57912">
            <a:solidFill>
              <a:srgbClr val="4D9DB6"/>
            </a:solidFill>
          </a:ln>
        </p:spPr>
        <p:txBody>
          <a:bodyPr wrap="square" lIns="0" tIns="0" rIns="0" bIns="0" rtlCol="0"/>
          <a:lstStyle/>
          <a:p>
            <a:endParaRPr/>
          </a:p>
        </p:txBody>
      </p:sp>
      <p:sp>
        <p:nvSpPr>
          <p:cNvPr id="2" name="Holder 2"/>
          <p:cNvSpPr>
            <a:spLocks noGrp="1"/>
          </p:cNvSpPr>
          <p:nvPr>
            <p:ph type="title"/>
          </p:nvPr>
        </p:nvSpPr>
        <p:spPr>
          <a:xfrm>
            <a:off x="1020876" y="349122"/>
            <a:ext cx="10150246" cy="756919"/>
          </a:xfrm>
          <a:prstGeom prst="rect">
            <a:avLst/>
          </a:prstGeom>
        </p:spPr>
        <p:txBody>
          <a:bodyPr wrap="square" lIns="0" tIns="0" rIns="0" bIns="0">
            <a:spAutoFit/>
          </a:bodyPr>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a:xfrm>
            <a:off x="1285366" y="2196845"/>
            <a:ext cx="9621266" cy="173227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4/1/2022</a:t>
            </a:fld>
            <a:endParaRPr lang="en-US"/>
          </a:p>
        </p:txBody>
      </p:sp>
      <p:sp>
        <p:nvSpPr>
          <p:cNvPr id="6" name="Holder 6"/>
          <p:cNvSpPr>
            <a:spLocks noGrp="1"/>
          </p:cNvSpPr>
          <p:nvPr>
            <p:ph type="sldNum" sz="quarter" idx="7"/>
          </p:nvPr>
        </p:nvSpPr>
        <p:spPr>
          <a:xfrm>
            <a:off x="165811" y="6371444"/>
            <a:ext cx="487680" cy="422275"/>
          </a:xfrm>
          <a:prstGeom prst="rect">
            <a:avLst/>
          </a:prstGeom>
        </p:spPr>
        <p:txBody>
          <a:bodyPr wrap="square" lIns="0" tIns="0" rIns="0" bIns="0">
            <a:spAutoFit/>
          </a:bodyPr>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xmlns="" id="{7EBFDB7D-DD97-44CE-AFFB-458781A3DB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sign&#10;&#10;Description automatically generated">
            <a:extLst>
              <a:ext uri="{FF2B5EF4-FFF2-40B4-BE49-F238E27FC236}">
                <a16:creationId xmlns:a16="http://schemas.microsoft.com/office/drawing/2014/main" xmlns="" id="{C7E1CEB8-8741-445A-A627-DF906E9B08A9}"/>
              </a:ext>
            </a:extLst>
          </p:cNvPr>
          <p:cNvPicPr>
            <a:picLocks noChangeAspect="1"/>
          </p:cNvPicPr>
          <p:nvPr/>
        </p:nvPicPr>
        <p:blipFill rotWithShape="1">
          <a:blip r:embed="rId2"/>
          <a:srcRect t="26043" r="-1" b="-1"/>
          <a:stretch/>
        </p:blipFill>
        <p:spPr>
          <a:xfrm>
            <a:off x="20" y="-5897"/>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6" name="Freeform 5">
            <a:extLst>
              <a:ext uri="{FF2B5EF4-FFF2-40B4-BE49-F238E27FC236}">
                <a16:creationId xmlns:a16="http://schemas.microsoft.com/office/drawing/2014/main" xmlns="" id="{50F864A1-23CF-4954-887F-3C4458622A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xmlns="" id="{8D313E8C-7457-407E-BDA5-EACA44D382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xmlns="" id="{2A92BEDC-89CC-471C-B16E-1E98F4DD6A2D}"/>
              </a:ext>
            </a:extLst>
          </p:cNvPr>
          <p:cNvSpPr/>
          <p:nvPr/>
        </p:nvSpPr>
        <p:spPr>
          <a:xfrm>
            <a:off x="-1425" y="5082351"/>
            <a:ext cx="7980821" cy="177850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latin typeface="Arial Black"/>
              </a:rPr>
              <a:t>Using Restaurant Attributes to Predict Restaurant Closure</a:t>
            </a:r>
          </a:p>
        </p:txBody>
      </p:sp>
      <p:sp>
        <p:nvSpPr>
          <p:cNvPr id="4" name="Right Triangle 3">
            <a:extLst>
              <a:ext uri="{FF2B5EF4-FFF2-40B4-BE49-F238E27FC236}">
                <a16:creationId xmlns:a16="http://schemas.microsoft.com/office/drawing/2014/main" xmlns="" id="{8828782A-8382-4DC1-AD97-41869FB509AE}"/>
              </a:ext>
            </a:extLst>
          </p:cNvPr>
          <p:cNvSpPr/>
          <p:nvPr/>
        </p:nvSpPr>
        <p:spPr>
          <a:xfrm rot="12060000">
            <a:off x="7665278" y="5139117"/>
            <a:ext cx="619528" cy="165033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BDB0BC76-E517-4967-A0BC-53957678D62D}"/>
              </a:ext>
            </a:extLst>
          </p:cNvPr>
          <p:cNvSpPr txBox="1"/>
          <p:nvPr/>
        </p:nvSpPr>
        <p:spPr>
          <a:xfrm>
            <a:off x="9627642" y="6067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latin typeface="Arial"/>
                <a:cs typeface="Calibri"/>
              </a:rPr>
              <a:t>July 28, 2020</a:t>
            </a:r>
          </a:p>
        </p:txBody>
      </p:sp>
    </p:spTree>
    <p:extLst>
      <p:ext uri="{BB962C8B-B14F-4D97-AF65-F5344CB8AC3E}">
        <p14:creationId xmlns:p14="http://schemas.microsoft.com/office/powerpoint/2010/main" val="7537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8F1C0-237C-465D-BE8C-B4552353F95A}"/>
              </a:ext>
            </a:extLst>
          </p:cNvPr>
          <p:cNvSpPr>
            <a:spLocks noGrp="1"/>
          </p:cNvSpPr>
          <p:nvPr>
            <p:ph type="title" idx="4294967295"/>
          </p:nvPr>
        </p:nvSpPr>
        <p:spPr>
          <a:xfrm>
            <a:off x="659190" y="340406"/>
            <a:ext cx="6891338" cy="1135062"/>
          </a:xfrm>
        </p:spPr>
        <p:txBody>
          <a:bodyPr wrap="square" lIns="0" tIns="0" rIns="0" bIns="0" anchor="t">
            <a:normAutofit/>
          </a:bodyPr>
          <a:lstStyle/>
          <a:p>
            <a:r>
              <a:rPr lang="en-US">
                <a:solidFill>
                  <a:schemeClr val="accent2">
                    <a:lumMod val="50000"/>
                  </a:schemeClr>
                </a:solidFill>
              </a:rPr>
              <a:t>Literature Review</a:t>
            </a:r>
          </a:p>
        </p:txBody>
      </p:sp>
      <p:sp>
        <p:nvSpPr>
          <p:cNvPr id="3" name="Text Placeholder 2">
            <a:extLst>
              <a:ext uri="{FF2B5EF4-FFF2-40B4-BE49-F238E27FC236}">
                <a16:creationId xmlns:a16="http://schemas.microsoft.com/office/drawing/2014/main" xmlns="" id="{35D12EE4-4453-4EE3-94B4-DD06F8F0C79D}"/>
              </a:ext>
            </a:extLst>
          </p:cNvPr>
          <p:cNvSpPr>
            <a:spLocks noGrp="1"/>
          </p:cNvSpPr>
          <p:nvPr>
            <p:ph type="body" idx="4294967295"/>
          </p:nvPr>
        </p:nvSpPr>
        <p:spPr>
          <a:xfrm>
            <a:off x="411238" y="1579185"/>
            <a:ext cx="11518900" cy="4979988"/>
          </a:xfrm>
        </p:spPr>
        <p:txBody>
          <a:bodyPr wrap="square" lIns="0" tIns="0" rIns="0" bIns="0" anchor="t">
            <a:normAutofit/>
          </a:bodyPr>
          <a:lstStyle/>
          <a:p>
            <a:pPr algn="l"/>
            <a:endParaRPr lang="en-US" sz="2000" b="1"/>
          </a:p>
          <a:p>
            <a:pPr algn="l"/>
            <a:r>
              <a:rPr lang="en-US" sz="2000" b="1"/>
              <a:t>Predictors of Restaurant Closure </a:t>
            </a:r>
            <a:endParaRPr lang="en-US"/>
          </a:p>
          <a:p>
            <a:pPr algn="ctr"/>
            <a:endParaRPr lang="en-US" sz="2000" b="1"/>
          </a:p>
          <a:p>
            <a:pPr algn="l"/>
            <a:r>
              <a:rPr lang="en" sz="2000" b="1" i="1"/>
              <a:t>Authors</a:t>
            </a:r>
            <a:r>
              <a:rPr lang="en" sz="2000" i="1"/>
              <a:t>: Dutta &amp; Venkatesh, 2007; </a:t>
            </a:r>
            <a:r>
              <a:rPr lang="en" sz="2000" i="1" err="1"/>
              <a:t>Gagić</a:t>
            </a:r>
            <a:r>
              <a:rPr lang="en" sz="2000" i="1"/>
              <a:t> et al., 2013; </a:t>
            </a:r>
            <a:r>
              <a:rPr lang="en" sz="2000" i="1" err="1"/>
              <a:t>Namkung</a:t>
            </a:r>
            <a:r>
              <a:rPr lang="en" sz="2000" i="1"/>
              <a:t> &amp; Jang, 2010; </a:t>
            </a:r>
            <a:r>
              <a:rPr lang="en" sz="2000" i="1" err="1"/>
              <a:t>Ozdemir</a:t>
            </a:r>
            <a:r>
              <a:rPr lang="en" sz="2000" i="1"/>
              <a:t> &amp; Hewett, 2010; </a:t>
            </a:r>
            <a:r>
              <a:rPr lang="en" sz="2000" i="1" err="1"/>
              <a:t>Parsa</a:t>
            </a:r>
            <a:r>
              <a:rPr lang="en" sz="2000" i="1"/>
              <a:t> et al., 2005; Tripathi &amp; Dave, 2016.</a:t>
            </a:r>
          </a:p>
          <a:p>
            <a:pPr marL="12065">
              <a:lnSpc>
                <a:spcPct val="170000"/>
              </a:lnSpc>
              <a:spcBef>
                <a:spcPts val="95"/>
              </a:spcBef>
            </a:pPr>
            <a:endParaRPr lang="en"/>
          </a:p>
          <a:p>
            <a:pPr marL="12065">
              <a:lnSpc>
                <a:spcPct val="150000"/>
              </a:lnSpc>
              <a:spcBef>
                <a:spcPts val="95"/>
              </a:spcBef>
            </a:pPr>
            <a:endParaRPr lang="en-US" b="1"/>
          </a:p>
          <a:p>
            <a:pPr marL="393065" indent="-381000">
              <a:lnSpc>
                <a:spcPct val="220000"/>
              </a:lnSpc>
              <a:spcBef>
                <a:spcPts val="95"/>
              </a:spcBef>
              <a:buFont typeface="Gulim,Sans-Serif"/>
              <a:buChar char="●"/>
            </a:pPr>
            <a:endParaRPr lang="en-US" sz="2000">
              <a:latin typeface="Calibri"/>
            </a:endParaRPr>
          </a:p>
          <a:p>
            <a:pPr marL="12065">
              <a:spcBef>
                <a:spcPts val="95"/>
              </a:spcBef>
            </a:pPr>
            <a:endParaRPr lang="en-US" sz="2000">
              <a:latin typeface="Calibri"/>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p:txBody>
      </p:sp>
      <p:cxnSp>
        <p:nvCxnSpPr>
          <p:cNvPr id="10" name="Straight Arrow Connector 9">
            <a:extLst>
              <a:ext uri="{FF2B5EF4-FFF2-40B4-BE49-F238E27FC236}">
                <a16:creationId xmlns:a16="http://schemas.microsoft.com/office/drawing/2014/main" xmlns="" id="{BB14B0ED-2CCB-9D42-A416-F87D57A4F1A0}"/>
              </a:ext>
            </a:extLst>
          </p:cNvPr>
          <p:cNvCxnSpPr>
            <a:cxnSpLocks/>
          </p:cNvCxnSpPr>
          <p:nvPr/>
        </p:nvCxnSpPr>
        <p:spPr>
          <a:xfrm>
            <a:off x="2236603" y="4069179"/>
            <a:ext cx="962062" cy="57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F23F8A2-4FAB-CF4E-BAE2-124376DED396}"/>
              </a:ext>
            </a:extLst>
          </p:cNvPr>
          <p:cNvCxnSpPr>
            <a:cxnSpLocks/>
          </p:cNvCxnSpPr>
          <p:nvPr/>
        </p:nvCxnSpPr>
        <p:spPr>
          <a:xfrm>
            <a:off x="2200799" y="4922764"/>
            <a:ext cx="99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D4631785-5E78-1948-AC47-2BFB3496D828}"/>
              </a:ext>
            </a:extLst>
          </p:cNvPr>
          <p:cNvCxnSpPr>
            <a:cxnSpLocks/>
          </p:cNvCxnSpPr>
          <p:nvPr/>
        </p:nvCxnSpPr>
        <p:spPr>
          <a:xfrm flipV="1">
            <a:off x="2445488" y="5170358"/>
            <a:ext cx="806588" cy="58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428DF1FE-E154-444F-9774-5FEA8ACE87AF}"/>
              </a:ext>
            </a:extLst>
          </p:cNvPr>
          <p:cNvSpPr/>
          <p:nvPr/>
        </p:nvSpPr>
        <p:spPr>
          <a:xfrm>
            <a:off x="3299281" y="4475344"/>
            <a:ext cx="1933013"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Customer Satisfaction</a:t>
            </a:r>
            <a:endParaRPr lang="en-US" b="1"/>
          </a:p>
        </p:txBody>
      </p:sp>
      <p:sp>
        <p:nvSpPr>
          <p:cNvPr id="14" name="Oval 13">
            <a:extLst>
              <a:ext uri="{FF2B5EF4-FFF2-40B4-BE49-F238E27FC236}">
                <a16:creationId xmlns:a16="http://schemas.microsoft.com/office/drawing/2014/main" xmlns="" id="{7A81381F-75FD-034D-9C50-0794B653DC45}"/>
              </a:ext>
            </a:extLst>
          </p:cNvPr>
          <p:cNvSpPr/>
          <p:nvPr/>
        </p:nvSpPr>
        <p:spPr>
          <a:xfrm>
            <a:off x="6483929" y="4569187"/>
            <a:ext cx="1832161"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Behavioral Intentions</a:t>
            </a:r>
            <a:endParaRPr lang="en-US" b="1"/>
          </a:p>
        </p:txBody>
      </p:sp>
      <p:sp>
        <p:nvSpPr>
          <p:cNvPr id="15" name="Rectangle 14">
            <a:extLst>
              <a:ext uri="{FF2B5EF4-FFF2-40B4-BE49-F238E27FC236}">
                <a16:creationId xmlns:a16="http://schemas.microsoft.com/office/drawing/2014/main" xmlns="" id="{CBB37CF7-CED4-BC42-8339-5754B39F1AD2}"/>
              </a:ext>
            </a:extLst>
          </p:cNvPr>
          <p:cNvSpPr/>
          <p:nvPr/>
        </p:nvSpPr>
        <p:spPr>
          <a:xfrm>
            <a:off x="10045872" y="5905686"/>
            <a:ext cx="1159597" cy="5363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Reviews</a:t>
            </a:r>
            <a:endParaRPr lang="en-US" b="1"/>
          </a:p>
        </p:txBody>
      </p:sp>
      <p:sp>
        <p:nvSpPr>
          <p:cNvPr id="16" name="Rectangle 15">
            <a:extLst>
              <a:ext uri="{FF2B5EF4-FFF2-40B4-BE49-F238E27FC236}">
                <a16:creationId xmlns:a16="http://schemas.microsoft.com/office/drawing/2014/main" xmlns="" id="{0D47F2A1-A694-7D41-9232-D76F02512096}"/>
              </a:ext>
            </a:extLst>
          </p:cNvPr>
          <p:cNvSpPr/>
          <p:nvPr/>
        </p:nvSpPr>
        <p:spPr>
          <a:xfrm>
            <a:off x="10045872" y="5136634"/>
            <a:ext cx="1159597" cy="5719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Word of mouth</a:t>
            </a:r>
            <a:endParaRPr lang="en-US" b="1"/>
          </a:p>
        </p:txBody>
      </p:sp>
      <p:sp>
        <p:nvSpPr>
          <p:cNvPr id="17" name="Rectangle 16">
            <a:extLst>
              <a:ext uri="{FF2B5EF4-FFF2-40B4-BE49-F238E27FC236}">
                <a16:creationId xmlns:a16="http://schemas.microsoft.com/office/drawing/2014/main" xmlns="" id="{852EDD48-72C7-E04A-9FFB-BD5E50B5CABF}"/>
              </a:ext>
            </a:extLst>
          </p:cNvPr>
          <p:cNvSpPr/>
          <p:nvPr/>
        </p:nvSpPr>
        <p:spPr>
          <a:xfrm>
            <a:off x="10033378" y="4260449"/>
            <a:ext cx="1172091" cy="58799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Return Intentions</a:t>
            </a:r>
            <a:endParaRPr lang="en-US" b="1"/>
          </a:p>
        </p:txBody>
      </p:sp>
      <p:sp>
        <p:nvSpPr>
          <p:cNvPr id="24" name="Rectangle 23">
            <a:extLst>
              <a:ext uri="{FF2B5EF4-FFF2-40B4-BE49-F238E27FC236}">
                <a16:creationId xmlns:a16="http://schemas.microsoft.com/office/drawing/2014/main" xmlns="" id="{AC6942CC-0EBA-9B49-B632-B173D40EC7C9}"/>
              </a:ext>
            </a:extLst>
          </p:cNvPr>
          <p:cNvSpPr/>
          <p:nvPr/>
        </p:nvSpPr>
        <p:spPr>
          <a:xfrm>
            <a:off x="9838284" y="3258588"/>
            <a:ext cx="1433577" cy="7663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Willingness to Pay more</a:t>
            </a:r>
            <a:endParaRPr lang="en-US" b="1"/>
          </a:p>
        </p:txBody>
      </p:sp>
      <p:cxnSp>
        <p:nvCxnSpPr>
          <p:cNvPr id="25" name="Straight Arrow Connector 24">
            <a:extLst>
              <a:ext uri="{FF2B5EF4-FFF2-40B4-BE49-F238E27FC236}">
                <a16:creationId xmlns:a16="http://schemas.microsoft.com/office/drawing/2014/main" xmlns="" id="{F7A6EEED-79A1-DB49-BBDA-3DE5CBD2CC1E}"/>
              </a:ext>
            </a:extLst>
          </p:cNvPr>
          <p:cNvCxnSpPr>
            <a:cxnSpLocks/>
          </p:cNvCxnSpPr>
          <p:nvPr/>
        </p:nvCxnSpPr>
        <p:spPr>
          <a:xfrm>
            <a:off x="5293222" y="5000964"/>
            <a:ext cx="106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E2254D01-8D67-4244-BA92-354E045271CC}"/>
              </a:ext>
            </a:extLst>
          </p:cNvPr>
          <p:cNvCxnSpPr>
            <a:cxnSpLocks/>
          </p:cNvCxnSpPr>
          <p:nvPr/>
        </p:nvCxnSpPr>
        <p:spPr>
          <a:xfrm flipV="1">
            <a:off x="8384152" y="3775678"/>
            <a:ext cx="1252059" cy="104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1A1B2F9D-65CC-2245-B61D-C982F87D050E}"/>
              </a:ext>
            </a:extLst>
          </p:cNvPr>
          <p:cNvCxnSpPr>
            <a:cxnSpLocks/>
          </p:cNvCxnSpPr>
          <p:nvPr/>
        </p:nvCxnSpPr>
        <p:spPr>
          <a:xfrm flipV="1">
            <a:off x="8430257" y="4668330"/>
            <a:ext cx="1408027" cy="33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76D3401-B638-4744-BF89-CE4B5B3A3DEB}"/>
              </a:ext>
            </a:extLst>
          </p:cNvPr>
          <p:cNvCxnSpPr>
            <a:cxnSpLocks/>
          </p:cNvCxnSpPr>
          <p:nvPr/>
        </p:nvCxnSpPr>
        <p:spPr>
          <a:xfrm>
            <a:off x="8424395" y="5163520"/>
            <a:ext cx="1413889" cy="21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45A7451E-F24F-6A41-B330-994915B45361}"/>
              </a:ext>
            </a:extLst>
          </p:cNvPr>
          <p:cNvCxnSpPr>
            <a:cxnSpLocks/>
          </p:cNvCxnSpPr>
          <p:nvPr/>
        </p:nvCxnSpPr>
        <p:spPr>
          <a:xfrm>
            <a:off x="8385144" y="5397842"/>
            <a:ext cx="1453140" cy="7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7">
            <a:extLst>
              <a:ext uri="{FF2B5EF4-FFF2-40B4-BE49-F238E27FC236}">
                <a16:creationId xmlns:a16="http://schemas.microsoft.com/office/drawing/2014/main" xmlns="" id="{C222B436-52CE-B149-BB49-A4772EA3C7C4}"/>
              </a:ext>
            </a:extLst>
          </p:cNvPr>
          <p:cNvSpPr/>
          <p:nvPr/>
        </p:nvSpPr>
        <p:spPr>
          <a:xfrm>
            <a:off x="994059" y="3754495"/>
            <a:ext cx="1120689"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Food Quality</a:t>
            </a:r>
            <a:endParaRPr lang="en-US" b="1"/>
          </a:p>
        </p:txBody>
      </p:sp>
      <p:sp>
        <p:nvSpPr>
          <p:cNvPr id="36" name="Rectangle: Rounded Corners 68">
            <a:extLst>
              <a:ext uri="{FF2B5EF4-FFF2-40B4-BE49-F238E27FC236}">
                <a16:creationId xmlns:a16="http://schemas.microsoft.com/office/drawing/2014/main" xmlns="" id="{E2A42B88-68D8-884F-B0D4-2B044722C16F}"/>
              </a:ext>
            </a:extLst>
          </p:cNvPr>
          <p:cNvSpPr/>
          <p:nvPr/>
        </p:nvSpPr>
        <p:spPr>
          <a:xfrm>
            <a:off x="948766" y="4636208"/>
            <a:ext cx="1154143"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Service Quality</a:t>
            </a:r>
            <a:endParaRPr lang="en-US" b="1"/>
          </a:p>
        </p:txBody>
      </p:sp>
      <p:sp>
        <p:nvSpPr>
          <p:cNvPr id="37" name="Rectangle: Rounded Corners 69">
            <a:extLst>
              <a:ext uri="{FF2B5EF4-FFF2-40B4-BE49-F238E27FC236}">
                <a16:creationId xmlns:a16="http://schemas.microsoft.com/office/drawing/2014/main" xmlns="" id="{A8041186-9CB9-F84A-9D96-A99511BEAD71}"/>
              </a:ext>
            </a:extLst>
          </p:cNvPr>
          <p:cNvSpPr/>
          <p:nvPr/>
        </p:nvSpPr>
        <p:spPr>
          <a:xfrm>
            <a:off x="801420" y="5632246"/>
            <a:ext cx="1505965"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Calibri"/>
              </a:rPr>
              <a:t>Physical Environment</a:t>
            </a:r>
            <a:endParaRPr lang="en-US" sz="1600" b="1">
              <a:latin typeface="Arial"/>
            </a:endParaRPr>
          </a:p>
        </p:txBody>
      </p:sp>
    </p:spTree>
    <p:extLst>
      <p:ext uri="{BB962C8B-B14F-4D97-AF65-F5344CB8AC3E}">
        <p14:creationId xmlns:p14="http://schemas.microsoft.com/office/powerpoint/2010/main" val="39292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08F1C0-237C-465D-BE8C-B4552353F95A}"/>
              </a:ext>
            </a:extLst>
          </p:cNvPr>
          <p:cNvSpPr>
            <a:spLocks noGrp="1"/>
          </p:cNvSpPr>
          <p:nvPr>
            <p:ph type="title" idx="4294967295"/>
          </p:nvPr>
        </p:nvSpPr>
        <p:spPr>
          <a:xfrm>
            <a:off x="362013" y="433792"/>
            <a:ext cx="6891338" cy="1135062"/>
          </a:xfrm>
        </p:spPr>
        <p:txBody>
          <a:bodyPr wrap="square" lIns="0" tIns="0" rIns="0" bIns="0" anchor="t">
            <a:normAutofit/>
          </a:bodyPr>
          <a:lstStyle/>
          <a:p>
            <a:r>
              <a:rPr lang="en-US">
                <a:solidFill>
                  <a:schemeClr val="accent2">
                    <a:lumMod val="50000"/>
                  </a:schemeClr>
                </a:solidFill>
              </a:rPr>
              <a:t>Literature Review</a:t>
            </a:r>
          </a:p>
        </p:txBody>
      </p:sp>
      <p:pic>
        <p:nvPicPr>
          <p:cNvPr id="7" name="Picture 7" descr="A picture containing stationary, pencil&#10;&#10;Description automatically generated">
            <a:extLst>
              <a:ext uri="{FF2B5EF4-FFF2-40B4-BE49-F238E27FC236}">
                <a16:creationId xmlns:a16="http://schemas.microsoft.com/office/drawing/2014/main" xmlns="" id="{5A455AA8-521E-4858-91D1-B3AB1A2090D0}"/>
              </a:ext>
            </a:extLst>
          </p:cNvPr>
          <p:cNvPicPr>
            <a:picLocks noChangeAspect="1"/>
          </p:cNvPicPr>
          <p:nvPr/>
        </p:nvPicPr>
        <p:blipFill rotWithShape="1">
          <a:blip r:embed="rId2"/>
          <a:srcRect l="15904" r="11330" b="-351"/>
          <a:stretch/>
        </p:blipFill>
        <p:spPr>
          <a:xfrm>
            <a:off x="6387494" y="197"/>
            <a:ext cx="5804275" cy="6856758"/>
          </a:xfrm>
          <a:prstGeom prst="rect">
            <a:avLst/>
          </a:prstGeom>
        </p:spPr>
      </p:pic>
      <p:sp>
        <p:nvSpPr>
          <p:cNvPr id="4" name="TextBox 3">
            <a:extLst>
              <a:ext uri="{FF2B5EF4-FFF2-40B4-BE49-F238E27FC236}">
                <a16:creationId xmlns:a16="http://schemas.microsoft.com/office/drawing/2014/main" xmlns="" id="{C51275B0-7450-4D3F-AAEE-8A6CF05FE288}"/>
              </a:ext>
            </a:extLst>
          </p:cNvPr>
          <p:cNvSpPr txBox="1"/>
          <p:nvPr/>
        </p:nvSpPr>
        <p:spPr>
          <a:xfrm>
            <a:off x="327782" y="1712686"/>
            <a:ext cx="5815389"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Predictors of Restaurant Closures Closely Related to our Project​</a:t>
            </a:r>
            <a:endParaRPr lang="en-US">
              <a:cs typeface="Calibri"/>
            </a:endParaRPr>
          </a:p>
          <a:p>
            <a:pPr algn="ctr"/>
            <a:endParaRPr lang="en-US" b="1">
              <a:latin typeface="Arial"/>
              <a:cs typeface="Arial"/>
            </a:endParaRPr>
          </a:p>
          <a:p>
            <a:pPr algn="ctr"/>
            <a:r>
              <a:rPr lang="en-US"/>
              <a:t>​</a:t>
            </a:r>
            <a:endParaRPr lang="en-US" i="1">
              <a:cs typeface="Calibri"/>
            </a:endParaRPr>
          </a:p>
          <a:p>
            <a:pPr algn="ctr"/>
            <a:r>
              <a:rPr lang="en-US" b="1" i="1">
                <a:latin typeface="Arial"/>
                <a:cs typeface="Arial"/>
              </a:rPr>
              <a:t>Authors: </a:t>
            </a:r>
            <a:r>
              <a:rPr lang="en-US" i="1">
                <a:latin typeface="Arial"/>
                <a:cs typeface="Arial"/>
              </a:rPr>
              <a:t>Kong et al., n.d.; Shellenberger, 2017; Luca, 2016; Snow, 2018.​</a:t>
            </a:r>
          </a:p>
          <a:p>
            <a:pPr algn="ctr"/>
            <a:r>
              <a:rPr lang="en-US"/>
              <a:t>​</a:t>
            </a:r>
            <a:endParaRPr lang="en-US">
              <a:cs typeface="Calibri"/>
            </a:endParaRPr>
          </a:p>
          <a:p>
            <a:pPr lvl="1" algn="ctr"/>
            <a:endParaRPr lang="en-US" sz="1600"/>
          </a:p>
          <a:p>
            <a:pPr lvl="1" algn="ctr"/>
            <a:endParaRPr lang="en-US" sz="1600"/>
          </a:p>
          <a:p>
            <a:pPr lvl="1" algn="ctr"/>
            <a:r>
              <a:rPr lang="en-US" sz="1600"/>
              <a:t>Location​                           Parking​</a:t>
            </a:r>
            <a:endParaRPr lang="en-US" sz="1600">
              <a:cs typeface="Calibri"/>
            </a:endParaRPr>
          </a:p>
          <a:p>
            <a:pPr lvl="1" algn="ctr">
              <a:buChar char="•"/>
            </a:pPr>
            <a:endParaRPr lang="en-US" sz="1600">
              <a:cs typeface="Calibri"/>
            </a:endParaRPr>
          </a:p>
          <a:p>
            <a:pPr lvl="1" algn="ctr"/>
            <a:r>
              <a:rPr lang="en-US" sz="1600"/>
              <a:t>Number of Reviews​                Reservations​</a:t>
            </a:r>
            <a:endParaRPr lang="en-US" sz="1600">
              <a:cs typeface="Calibri"/>
            </a:endParaRPr>
          </a:p>
          <a:p>
            <a:pPr lvl="1" algn="ctr">
              <a:buChar char="•"/>
            </a:pPr>
            <a:endParaRPr lang="en-US" sz="1600">
              <a:cs typeface="Calibri"/>
            </a:endParaRPr>
          </a:p>
          <a:p>
            <a:pPr lvl="1" algn="ctr"/>
            <a:r>
              <a:rPr lang="en-US" sz="1600"/>
              <a:t>Ethnicity​                  Noise Level​</a:t>
            </a:r>
            <a:endParaRPr lang="en-US" sz="1600">
              <a:cs typeface="Calibri"/>
            </a:endParaRPr>
          </a:p>
          <a:p>
            <a:pPr lvl="1" algn="ctr">
              <a:buChar char="•"/>
            </a:pPr>
            <a:endParaRPr lang="en-US" sz="1600">
              <a:cs typeface="Calibri"/>
            </a:endParaRPr>
          </a:p>
          <a:p>
            <a:pPr lvl="1" algn="ctr"/>
            <a:r>
              <a:rPr lang="en-US" sz="1600"/>
              <a:t>Entertainment</a:t>
            </a:r>
            <a:endParaRPr lang="en-US" sz="1600">
              <a:cs typeface="Calibri"/>
            </a:endParaRPr>
          </a:p>
        </p:txBody>
      </p:sp>
      <p:sp>
        <p:nvSpPr>
          <p:cNvPr id="13" name="Flowchart: Connector 12">
            <a:extLst>
              <a:ext uri="{FF2B5EF4-FFF2-40B4-BE49-F238E27FC236}">
                <a16:creationId xmlns:a16="http://schemas.microsoft.com/office/drawing/2014/main" xmlns="" id="{FA9DE316-1A39-4207-B9D7-34F255B44B5B}"/>
              </a:ext>
            </a:extLst>
          </p:cNvPr>
          <p:cNvSpPr/>
          <p:nvPr/>
        </p:nvSpPr>
        <p:spPr>
          <a:xfrm>
            <a:off x="1979568" y="5205578"/>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xmlns="" id="{922E83EC-8CEE-414D-A63F-1799C74258ED}"/>
              </a:ext>
            </a:extLst>
          </p:cNvPr>
          <p:cNvSpPr/>
          <p:nvPr/>
        </p:nvSpPr>
        <p:spPr>
          <a:xfrm>
            <a:off x="3521447" y="520557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xmlns="" id="{1C060600-2289-4C4A-99EA-1E6F37D0DBDB}"/>
              </a:ext>
            </a:extLst>
          </p:cNvPr>
          <p:cNvSpPr/>
          <p:nvPr/>
        </p:nvSpPr>
        <p:spPr>
          <a:xfrm>
            <a:off x="2627189" y="570095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xmlns="" id="{3F2DD5EB-2F16-4C3E-8A6A-169915278768}"/>
              </a:ext>
            </a:extLst>
          </p:cNvPr>
          <p:cNvSpPr/>
          <p:nvPr/>
        </p:nvSpPr>
        <p:spPr>
          <a:xfrm>
            <a:off x="1511009" y="473228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xmlns="" id="{BC8D6EAF-3D65-45EE-91AE-1071DF42E635}"/>
              </a:ext>
            </a:extLst>
          </p:cNvPr>
          <p:cNvSpPr/>
          <p:nvPr/>
        </p:nvSpPr>
        <p:spPr>
          <a:xfrm>
            <a:off x="3844338" y="472282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xmlns="" id="{F1ADD230-30B1-4780-8150-79FC68830C63}"/>
              </a:ext>
            </a:extLst>
          </p:cNvPr>
          <p:cNvSpPr/>
          <p:nvPr/>
        </p:nvSpPr>
        <p:spPr>
          <a:xfrm>
            <a:off x="3882201" y="4240062"/>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xmlns="" id="{E3CC9A59-C3B6-4D81-B17B-169DD5DAC0CF}"/>
              </a:ext>
            </a:extLst>
          </p:cNvPr>
          <p:cNvSpPr/>
          <p:nvPr/>
        </p:nvSpPr>
        <p:spPr>
          <a:xfrm rot="-360000">
            <a:off x="1941704" y="425426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2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5360081-BA90-4C9A-ACC6-CB219C4E7D06}"/>
              </a:ext>
            </a:extLst>
          </p:cNvPr>
          <p:cNvSpPr>
            <a:spLocks noGrp="1"/>
          </p:cNvSpPr>
          <p:nvPr>
            <p:ph type="title"/>
          </p:nvPr>
        </p:nvSpPr>
        <p:spPr>
          <a:xfrm>
            <a:off x="3109461" y="2912485"/>
            <a:ext cx="6105194" cy="2031055"/>
          </a:xfrm>
        </p:spPr>
        <p:txBody>
          <a:bodyPr vert="horz" lIns="91440" tIns="45720" rIns="91440" bIns="45720" rtlCol="0" anchor="b">
            <a:noAutofit/>
          </a:bodyPr>
          <a:lstStyle/>
          <a:p>
            <a:pPr algn="ctr" rtl="0">
              <a:lnSpc>
                <a:spcPct val="90000"/>
              </a:lnSpc>
              <a:spcBef>
                <a:spcPct val="0"/>
              </a:spcBef>
            </a:pPr>
            <a:r>
              <a:rPr lang="en-US" sz="5400" kern="1200">
                <a:solidFill>
                  <a:srgbClr val="FFFFFF"/>
                </a:solidFill>
                <a:latin typeface="Arial Black"/>
                <a:cs typeface="+mj-cs"/>
              </a:rPr>
              <a:t>Data Understanding </a:t>
            </a:r>
            <a:r>
              <a:rPr lang="en-US" sz="5400" kern="1200">
                <a:latin typeface="Arial Black"/>
                <a:cs typeface="+mj-cs"/>
              </a:rPr>
              <a:t/>
            </a:r>
            <a:br>
              <a:rPr lang="en-US" sz="5400" kern="1200">
                <a:latin typeface="Arial Black"/>
                <a:cs typeface="+mj-cs"/>
              </a:rPr>
            </a:br>
            <a:r>
              <a:rPr lang="en-US" sz="5400" kern="1200">
                <a:solidFill>
                  <a:srgbClr val="FFFFFF"/>
                </a:solidFill>
                <a:latin typeface="Arial Black"/>
                <a:cs typeface="+mj-cs"/>
              </a:rPr>
              <a:t>and </a:t>
            </a:r>
            <a:r>
              <a:rPr lang="en-US" sz="5400" kern="1200">
                <a:latin typeface="Arial Black"/>
                <a:cs typeface="+mj-cs"/>
              </a:rPr>
              <a:t/>
            </a:r>
            <a:br>
              <a:rPr lang="en-US" sz="5400" kern="1200">
                <a:latin typeface="Arial Black"/>
                <a:cs typeface="+mj-cs"/>
              </a:rPr>
            </a:br>
            <a:r>
              <a:rPr lang="en-US" sz="5400" kern="1200">
                <a:solidFill>
                  <a:srgbClr val="FFFFFF"/>
                </a:solidFill>
                <a:latin typeface="Arial Black"/>
                <a:cs typeface="+mj-cs"/>
              </a:rPr>
              <a:t>Data Cleaning</a:t>
            </a:r>
          </a:p>
        </p:txBody>
      </p:sp>
    </p:spTree>
    <p:extLst>
      <p:ext uri="{BB962C8B-B14F-4D97-AF65-F5344CB8AC3E}">
        <p14:creationId xmlns:p14="http://schemas.microsoft.com/office/powerpoint/2010/main" val="269234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8C94020-0381-4BF9-99BA-5D17BB6D2894}"/>
              </a:ext>
            </a:extLst>
          </p:cNvPr>
          <p:cNvSpPr txBox="1">
            <a:spLocks/>
          </p:cNvSpPr>
          <p:nvPr/>
        </p:nvSpPr>
        <p:spPr>
          <a:xfrm>
            <a:off x="-2314808" y="496185"/>
            <a:ext cx="6594189" cy="1625210"/>
          </a:xfrm>
          <a:prstGeom prst="rect">
            <a:avLst/>
          </a:prstGeom>
        </p:spPr>
        <p:txBody>
          <a:bodyPr wrap="square" lIns="0" tIns="0" rIns="0" bIns="0" anchor="t">
            <a:normAutofit/>
          </a:bodyPr>
          <a:lstStyle>
            <a:lvl1pPr>
              <a:defRPr sz="4800" b="0" i="0">
                <a:solidFill>
                  <a:schemeClr val="tx1"/>
                </a:solidFill>
                <a:latin typeface="Arial"/>
                <a:ea typeface="+mj-ea"/>
                <a:cs typeface="Arial"/>
              </a:defRPr>
            </a:lvl1pPr>
          </a:lstStyle>
          <a:p>
            <a:pPr algn="r"/>
            <a:r>
              <a:rPr lang="en-US" kern="0">
                <a:solidFill>
                  <a:schemeClr val="accent2">
                    <a:lumMod val="50000"/>
                  </a:schemeClr>
                </a:solidFill>
              </a:rPr>
              <a:t>The Dataset</a:t>
            </a:r>
          </a:p>
        </p:txBody>
      </p:sp>
      <p:pic>
        <p:nvPicPr>
          <p:cNvPr id="6" name="Picture 6" descr="A picture containing computer, clock&#10;&#10;Description automatically generated">
            <a:extLst>
              <a:ext uri="{FF2B5EF4-FFF2-40B4-BE49-F238E27FC236}">
                <a16:creationId xmlns:a16="http://schemas.microsoft.com/office/drawing/2014/main" xmlns="" id="{F4BB0BAE-57EA-44DE-BFCC-F4BCEB05C411}"/>
              </a:ext>
            </a:extLst>
          </p:cNvPr>
          <p:cNvPicPr>
            <a:picLocks noChangeAspect="1"/>
          </p:cNvPicPr>
          <p:nvPr/>
        </p:nvPicPr>
        <p:blipFill>
          <a:blip r:embed="rId2"/>
          <a:stretch>
            <a:fillRect/>
          </a:stretch>
        </p:blipFill>
        <p:spPr>
          <a:xfrm>
            <a:off x="1055739" y="2210152"/>
            <a:ext cx="4297925" cy="2935455"/>
          </a:xfrm>
          <a:prstGeom prst="rect">
            <a:avLst/>
          </a:prstGeom>
        </p:spPr>
      </p:pic>
      <p:sp>
        <p:nvSpPr>
          <p:cNvPr id="7" name="TextBox 6">
            <a:extLst>
              <a:ext uri="{FF2B5EF4-FFF2-40B4-BE49-F238E27FC236}">
                <a16:creationId xmlns:a16="http://schemas.microsoft.com/office/drawing/2014/main" xmlns="" id="{4619F13B-5BFA-4855-AC85-FDA2B25148EE}"/>
              </a:ext>
            </a:extLst>
          </p:cNvPr>
          <p:cNvSpPr txBox="1"/>
          <p:nvPr/>
        </p:nvSpPr>
        <p:spPr>
          <a:xfrm>
            <a:off x="6759434" y="1809857"/>
            <a:ext cx="466049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 Yelp Dataset Challenge 2019​</a:t>
            </a:r>
          </a:p>
          <a:p>
            <a:endParaRPr lang="en-US" sz="2000">
              <a:latin typeface="Arial"/>
              <a:cs typeface="Arial"/>
            </a:endParaRPr>
          </a:p>
          <a:p>
            <a:endParaRPr lang="en-US" sz="2000">
              <a:latin typeface="Arial"/>
              <a:cs typeface="Arial"/>
            </a:endParaRPr>
          </a:p>
          <a:p>
            <a:r>
              <a:rPr lang="en-US" sz="2000">
                <a:latin typeface="Arial"/>
                <a:cs typeface="Arial"/>
              </a:rPr>
              <a:t>  209,393 businesses, 15 variables</a:t>
            </a:r>
          </a:p>
          <a:p>
            <a:endParaRPr lang="en-US" sz="2000">
              <a:latin typeface="Arial"/>
              <a:cs typeface="Arial"/>
            </a:endParaRPr>
          </a:p>
          <a:p>
            <a:endParaRPr lang="en-US" sz="2000">
              <a:latin typeface="Arial"/>
              <a:cs typeface="Arial"/>
            </a:endParaRPr>
          </a:p>
          <a:p>
            <a:r>
              <a:rPr lang="en-US" sz="2000">
                <a:latin typeface="Arial"/>
                <a:cs typeface="Arial"/>
              </a:rPr>
              <a:t>  35,305 restaurants</a:t>
            </a:r>
            <a:endParaRPr lang="en-US" sz="2000">
              <a:latin typeface="Arial"/>
              <a:ea typeface="+mn-lt"/>
              <a:cs typeface="Arial"/>
            </a:endParaRPr>
          </a:p>
          <a:p>
            <a:endParaRPr lang="en-US" sz="2000">
              <a:latin typeface="Arial"/>
              <a:cs typeface="Arial"/>
            </a:endParaRPr>
          </a:p>
          <a:p>
            <a:endParaRPr lang="en-US" sz="2000">
              <a:latin typeface="Arial"/>
              <a:cs typeface="Arial"/>
            </a:endParaRPr>
          </a:p>
          <a:p>
            <a:r>
              <a:rPr lang="en-US" sz="2000">
                <a:latin typeface="Arial"/>
                <a:cs typeface="Arial"/>
              </a:rPr>
              <a:t>  Arizona, Nevada, North Carolina, </a:t>
            </a:r>
          </a:p>
          <a:p>
            <a:r>
              <a:rPr lang="en-US" sz="2000">
                <a:latin typeface="Arial"/>
                <a:cs typeface="Arial"/>
              </a:rPr>
              <a:t>  Ohio, Pennsylvania​</a:t>
            </a:r>
            <a:endParaRPr lang="en-US"/>
          </a:p>
        </p:txBody>
      </p:sp>
      <p:pic>
        <p:nvPicPr>
          <p:cNvPr id="2" name="Graphic 2" descr="Right pointing backhand index">
            <a:extLst>
              <a:ext uri="{FF2B5EF4-FFF2-40B4-BE49-F238E27FC236}">
                <a16:creationId xmlns:a16="http://schemas.microsoft.com/office/drawing/2014/main" xmlns="" id="{9139CC25-5D10-4287-8455-1DFFC0EC2FD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6" y="1711296"/>
            <a:ext cx="650905" cy="636662"/>
          </a:xfrm>
          <a:prstGeom prst="rect">
            <a:avLst/>
          </a:prstGeom>
        </p:spPr>
      </p:pic>
      <p:pic>
        <p:nvPicPr>
          <p:cNvPr id="10" name="Graphic 2" descr="Right pointing backhand index">
            <a:extLst>
              <a:ext uri="{FF2B5EF4-FFF2-40B4-BE49-F238E27FC236}">
                <a16:creationId xmlns:a16="http://schemas.microsoft.com/office/drawing/2014/main" xmlns="" id="{3A76C0FF-4DA8-4938-AF1F-E1EA0AE770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5" y="2651332"/>
            <a:ext cx="650905" cy="636662"/>
          </a:xfrm>
          <a:prstGeom prst="rect">
            <a:avLst/>
          </a:prstGeom>
        </p:spPr>
      </p:pic>
      <p:pic>
        <p:nvPicPr>
          <p:cNvPr id="11" name="Graphic 2" descr="Right pointing backhand index">
            <a:extLst>
              <a:ext uri="{FF2B5EF4-FFF2-40B4-BE49-F238E27FC236}">
                <a16:creationId xmlns:a16="http://schemas.microsoft.com/office/drawing/2014/main" xmlns="" id="{EB4B3DCF-3B0C-42D2-891E-20F12EB5CC1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72910" y="3548639"/>
            <a:ext cx="650905" cy="636662"/>
          </a:xfrm>
          <a:prstGeom prst="rect">
            <a:avLst/>
          </a:prstGeom>
        </p:spPr>
      </p:pic>
      <p:pic>
        <p:nvPicPr>
          <p:cNvPr id="12" name="Graphic 2" descr="Right pointing backhand index">
            <a:extLst>
              <a:ext uri="{FF2B5EF4-FFF2-40B4-BE49-F238E27FC236}">
                <a16:creationId xmlns:a16="http://schemas.microsoft.com/office/drawing/2014/main" xmlns="" id="{E1379DC5-D6C4-4900-BCB3-645E8F6CE89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44425" y="4574134"/>
            <a:ext cx="650905" cy="636662"/>
          </a:xfrm>
          <a:prstGeom prst="rect">
            <a:avLst/>
          </a:prstGeom>
        </p:spPr>
      </p:pic>
    </p:spTree>
    <p:extLst>
      <p:ext uri="{BB962C8B-B14F-4D97-AF65-F5344CB8AC3E}">
        <p14:creationId xmlns:p14="http://schemas.microsoft.com/office/powerpoint/2010/main" val="2947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C12D38-0EFB-4A99-8E2E-9232A47CBCCF}"/>
              </a:ext>
            </a:extLst>
          </p:cNvPr>
          <p:cNvSpPr>
            <a:spLocks noGrp="1"/>
          </p:cNvSpPr>
          <p:nvPr>
            <p:ph type="title" idx="4294967295"/>
          </p:nvPr>
        </p:nvSpPr>
        <p:spPr>
          <a:xfrm>
            <a:off x="663677" y="361540"/>
            <a:ext cx="10150475" cy="757238"/>
          </a:xfrm>
        </p:spPr>
        <p:txBody>
          <a:bodyPr wrap="square" lIns="0" tIns="0" rIns="0" bIns="0" anchor="t">
            <a:spAutoFit/>
          </a:bodyPr>
          <a:lstStyle/>
          <a:p>
            <a:r>
              <a:rPr lang="en-US">
                <a:solidFill>
                  <a:schemeClr val="accent2">
                    <a:lumMod val="50000"/>
                  </a:schemeClr>
                </a:solidFill>
              </a:rPr>
              <a:t>Data Cleaning</a:t>
            </a:r>
          </a:p>
        </p:txBody>
      </p:sp>
      <p:graphicFrame>
        <p:nvGraphicFramePr>
          <p:cNvPr id="7" name="Diagram 7">
            <a:extLst>
              <a:ext uri="{FF2B5EF4-FFF2-40B4-BE49-F238E27FC236}">
                <a16:creationId xmlns:a16="http://schemas.microsoft.com/office/drawing/2014/main" xmlns="" id="{54FEC6BF-6236-425E-A884-779C988EC639}"/>
              </a:ext>
            </a:extLst>
          </p:cNvPr>
          <p:cNvGraphicFramePr/>
          <p:nvPr>
            <p:extLst>
              <p:ext uri="{D42A27DB-BD31-4B8C-83A1-F6EECF244321}">
                <p14:modId xmlns:p14="http://schemas.microsoft.com/office/powerpoint/2010/main" val="1785727361"/>
              </p:ext>
            </p:extLst>
          </p:nvPr>
        </p:nvGraphicFramePr>
        <p:xfrm>
          <a:off x="1765830" y="891389"/>
          <a:ext cx="8806531" cy="560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19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4CB9B7-359B-48F6-9724-4A2C15EA6FC5}"/>
              </a:ext>
            </a:extLst>
          </p:cNvPr>
          <p:cNvSpPr>
            <a:spLocks noGrp="1"/>
          </p:cNvSpPr>
          <p:nvPr>
            <p:ph type="title" idx="4294967295"/>
          </p:nvPr>
        </p:nvSpPr>
        <p:spPr>
          <a:xfrm>
            <a:off x="286600" y="10387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xmlns="" id="{3511BFF1-84D0-4C3F-9444-DBF59C638110}"/>
              </a:ext>
            </a:extLst>
          </p:cNvPr>
          <p:cNvGraphicFramePr>
            <a:graphicFrameLocks noGrp="1"/>
          </p:cNvGraphicFramePr>
          <p:nvPr>
            <p:extLst>
              <p:ext uri="{D42A27DB-BD31-4B8C-83A1-F6EECF244321}">
                <p14:modId xmlns:p14="http://schemas.microsoft.com/office/powerpoint/2010/main" val="3935221575"/>
              </p:ext>
            </p:extLst>
          </p:nvPr>
        </p:nvGraphicFramePr>
        <p:xfrm>
          <a:off x="840336" y="911726"/>
          <a:ext cx="10605100" cy="5845668"/>
        </p:xfrm>
        <a:graphic>
          <a:graphicData uri="http://schemas.openxmlformats.org/drawingml/2006/table">
            <a:tbl>
              <a:tblPr firstRow="1" bandRow="1">
                <a:tableStyleId>{125E5076-3810-47DD-B79F-674D7AD40C01}</a:tableStyleId>
              </a:tblPr>
              <a:tblGrid>
                <a:gridCol w="1464712">
                  <a:extLst>
                    <a:ext uri="{9D8B030D-6E8A-4147-A177-3AD203B41FA5}">
                      <a16:colId xmlns:a16="http://schemas.microsoft.com/office/drawing/2014/main" xmlns="" val="2534185678"/>
                    </a:ext>
                  </a:extLst>
                </a:gridCol>
                <a:gridCol w="4853991">
                  <a:extLst>
                    <a:ext uri="{9D8B030D-6E8A-4147-A177-3AD203B41FA5}">
                      <a16:colId xmlns:a16="http://schemas.microsoft.com/office/drawing/2014/main" xmlns="" val="3015734380"/>
                    </a:ext>
                  </a:extLst>
                </a:gridCol>
                <a:gridCol w="1107050">
                  <a:extLst>
                    <a:ext uri="{9D8B030D-6E8A-4147-A177-3AD203B41FA5}">
                      <a16:colId xmlns:a16="http://schemas.microsoft.com/office/drawing/2014/main" xmlns="" val="4150946835"/>
                    </a:ext>
                  </a:extLst>
                </a:gridCol>
                <a:gridCol w="1682182">
                  <a:extLst>
                    <a:ext uri="{9D8B030D-6E8A-4147-A177-3AD203B41FA5}">
                      <a16:colId xmlns:a16="http://schemas.microsoft.com/office/drawing/2014/main" xmlns="" val="208841942"/>
                    </a:ext>
                  </a:extLst>
                </a:gridCol>
                <a:gridCol w="1497165">
                  <a:extLst>
                    <a:ext uri="{9D8B030D-6E8A-4147-A177-3AD203B41FA5}">
                      <a16:colId xmlns:a16="http://schemas.microsoft.com/office/drawing/2014/main" xmlns="" val="2092157485"/>
                    </a:ext>
                  </a:extLst>
                </a:gridCol>
              </a:tblGrid>
              <a:tr h="478568">
                <a:tc>
                  <a:txBody>
                    <a:bodyPr/>
                    <a:lstStyle/>
                    <a:p>
                      <a:pPr marL="19050" marR="0" fontAlgn="base">
                        <a:spcBef>
                          <a:spcPts val="0"/>
                        </a:spcBef>
                        <a:spcAft>
                          <a:spcPts val="0"/>
                        </a:spcAft>
                      </a:pPr>
                      <a:r>
                        <a:rPr lang="en-US" sz="1600">
                          <a:effectLst/>
                        </a:rPr>
                        <a:t>Column Name</a:t>
                      </a:r>
                    </a:p>
                  </a:txBody>
                  <a:tcPr marL="68580" marR="68580" marT="0" marB="0"/>
                </a:tc>
                <a:tc>
                  <a:txBody>
                    <a:bodyPr/>
                    <a:lstStyle/>
                    <a:p>
                      <a:pPr marL="19050" marR="0" algn="ctr" fontAlgn="base">
                        <a:spcBef>
                          <a:spcPts val="0"/>
                        </a:spcBef>
                        <a:spcAft>
                          <a:spcPts val="0"/>
                        </a:spcAft>
                      </a:pPr>
                      <a:r>
                        <a:rPr lang="en-US" sz="1600">
                          <a:effectLst/>
                        </a:rPr>
                        <a:t>Description</a:t>
                      </a:r>
                    </a:p>
                  </a:txBody>
                  <a:tcPr marL="68580" marR="68580" marT="0" marB="0"/>
                </a:tc>
                <a:tc>
                  <a:txBody>
                    <a:bodyPr/>
                    <a:lstStyle/>
                    <a:p>
                      <a:pPr marL="19050" marR="0" algn="ctr" fontAlgn="base">
                        <a:spcBef>
                          <a:spcPts val="0"/>
                        </a:spcBef>
                        <a:spcAft>
                          <a:spcPts val="0"/>
                        </a:spcAft>
                      </a:pPr>
                      <a:r>
                        <a:rPr lang="en-US" sz="1600">
                          <a:effectLst/>
                        </a:rPr>
                        <a:t>Role</a:t>
                      </a:r>
                    </a:p>
                  </a:txBody>
                  <a:tcPr marL="68580" marR="68580" marT="0" marB="0"/>
                </a:tc>
                <a:tc>
                  <a:txBody>
                    <a:bodyPr/>
                    <a:lstStyle/>
                    <a:p>
                      <a:pPr marL="19050" marR="19050" algn="ctr" fontAlgn="base">
                        <a:spcBef>
                          <a:spcPts val="0"/>
                        </a:spcBef>
                        <a:spcAft>
                          <a:spcPts val="0"/>
                        </a:spcAft>
                      </a:pPr>
                      <a:r>
                        <a:rPr lang="en-US" sz="1600">
                          <a:effectLst/>
                        </a:rPr>
                        <a:t>Measurement </a:t>
                      </a:r>
                      <a:endParaRPr lang="en-US"/>
                    </a:p>
                    <a:p>
                      <a:pPr marL="19050" marR="19050" lvl="0" algn="ctr">
                        <a:spcBef>
                          <a:spcPts val="0"/>
                        </a:spcBef>
                        <a:spcAft>
                          <a:spcPts val="0"/>
                        </a:spcAft>
                        <a:buNone/>
                      </a:pPr>
                      <a:r>
                        <a:rPr lang="en-US" sz="1600">
                          <a:effectLst/>
                        </a:rPr>
                        <a:t>Level</a:t>
                      </a:r>
                    </a:p>
                  </a:txBody>
                  <a:tcPr marL="68580" marR="68580" marT="0" marB="0"/>
                </a:tc>
                <a:tc>
                  <a:txBody>
                    <a:bodyPr/>
                    <a:lstStyle/>
                    <a:p>
                      <a:pPr marL="19050" marR="0" algn="ctr" fontAlgn="base">
                        <a:spcBef>
                          <a:spcPts val="0"/>
                        </a:spcBef>
                        <a:spcAft>
                          <a:spcPts val="0"/>
                        </a:spcAft>
                      </a:pPr>
                      <a:r>
                        <a:rPr lang="en-US" sz="1600">
                          <a:effectLst/>
                        </a:rPr>
                        <a:t>Data Source</a:t>
                      </a:r>
                    </a:p>
                  </a:txBody>
                  <a:tcPr marL="68580" marR="68580" marT="0" marB="0"/>
                </a:tc>
                <a:extLst>
                  <a:ext uri="{0D108BD9-81ED-4DB2-BD59-A6C34878D82A}">
                    <a16:rowId xmlns:a16="http://schemas.microsoft.com/office/drawing/2014/main" xmlns="" val="2805513986"/>
                  </a:ext>
                </a:extLst>
              </a:tr>
              <a:tr h="478568">
                <a:tc>
                  <a:txBody>
                    <a:bodyPr/>
                    <a:lstStyle/>
                    <a:p>
                      <a:pPr marL="19050" marR="0" lvl="0">
                        <a:spcBef>
                          <a:spcPts val="0"/>
                        </a:spcBef>
                        <a:spcAft>
                          <a:spcPts val="0"/>
                        </a:spcAft>
                        <a:buNone/>
                      </a:pPr>
                      <a:r>
                        <a:rPr lang="en-US" sz="1600" b="1">
                          <a:effectLst/>
                        </a:rPr>
                        <a:t>Delivery</a:t>
                      </a:r>
                    </a:p>
                  </a:txBody>
                  <a:tcPr marL="68580" marR="68580" marT="0" marB="0">
                    <a:solidFill>
                      <a:schemeClr val="accent1">
                        <a:lumMod val="75000"/>
                      </a:schemeClr>
                    </a:solidFill>
                  </a:tcPr>
                </a:tc>
                <a:tc>
                  <a:txBody>
                    <a:bodyPr/>
                    <a:lstStyle/>
                    <a:p>
                      <a:pPr marL="19050" marR="0" lvl="0" algn="just">
                        <a:spcBef>
                          <a:spcPts val="0"/>
                        </a:spcBef>
                        <a:spcAft>
                          <a:spcPts val="0"/>
                        </a:spcAft>
                        <a:buNone/>
                      </a:pPr>
                      <a:r>
                        <a:rPr lang="en-US" sz="1600" b="1">
                          <a:effectLst/>
                        </a:rPr>
                        <a:t>Dichotomous indicator of a restaurant that includes "delivery" as an attribute (1=Yes</a:t>
                      </a:r>
                      <a:r>
                        <a:rPr lang="en-US" sz="1600" b="1" baseline="-25000">
                          <a:effectLst/>
                        </a:rPr>
                        <a:t>,</a:t>
                      </a:r>
                      <a:r>
                        <a:rPr lang="en-US" sz="1600" b="1">
                          <a:effectLst/>
                        </a:rPr>
                        <a:t> 0=No)</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Input</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Binary</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1">
                        <a:lumMod val="75000"/>
                      </a:schemeClr>
                    </a:solidFill>
                  </a:tcPr>
                </a:tc>
                <a:extLst>
                  <a:ext uri="{0D108BD9-81ED-4DB2-BD59-A6C34878D82A}">
                    <a16:rowId xmlns:a16="http://schemas.microsoft.com/office/drawing/2014/main" xmlns="" val="1326062812"/>
                  </a:ext>
                </a:extLst>
              </a:tr>
              <a:tr h="478568">
                <a:tc>
                  <a:txBody>
                    <a:bodyPr/>
                    <a:lstStyle/>
                    <a:p>
                      <a:pPr marL="19050" marR="0" fontAlgn="base">
                        <a:spcBef>
                          <a:spcPts val="0"/>
                        </a:spcBef>
                        <a:spcAft>
                          <a:spcPts val="0"/>
                        </a:spcAft>
                      </a:pPr>
                      <a:r>
                        <a:rPr lang="en-US" sz="1600" b="1">
                          <a:effectLst/>
                        </a:rPr>
                        <a:t>Alcohol</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offers alcohol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393536324"/>
                  </a:ext>
                </a:extLst>
              </a:tr>
              <a:tr h="1230603">
                <a:tc>
                  <a:txBody>
                    <a:bodyPr/>
                    <a:lstStyle/>
                    <a:p>
                      <a:pPr marL="19050" marR="0" fontAlgn="base">
                        <a:spcBef>
                          <a:spcPts val="0"/>
                        </a:spcBef>
                        <a:spcAft>
                          <a:spcPts val="0"/>
                        </a:spcAft>
                      </a:pPr>
                      <a:r>
                        <a:rPr lang="en-US" sz="1600" b="1">
                          <a:effectLst/>
                        </a:rPr>
                        <a:t>Attributes</a:t>
                      </a:r>
                    </a:p>
                  </a:txBody>
                  <a:tcPr marL="68580" marR="68580" marT="0" marB="0">
                    <a:solidFill>
                      <a:schemeClr val="accent2">
                        <a:lumMod val="75000"/>
                      </a:schemeClr>
                    </a:solidFill>
                  </a:tcPr>
                </a:tc>
                <a:tc>
                  <a:txBody>
                    <a:bodyPr/>
                    <a:lstStyle/>
                    <a:p>
                      <a:pPr marL="19050" marR="19050" algn="just" fontAlgn="base">
                        <a:spcBef>
                          <a:spcPts val="0"/>
                        </a:spcBef>
                        <a:spcAft>
                          <a:spcPts val="0"/>
                        </a:spcAft>
                      </a:pPr>
                      <a:r>
                        <a:rPr lang="en-US" sz="1600" b="1">
                          <a:effectLst/>
                        </a:rPr>
                        <a:t>Describes certain amenities and services available at each business. For example; parking availability</a:t>
                      </a:r>
                      <a:r>
                        <a:rPr lang="en-US" sz="1600" b="1" baseline="-25000">
                          <a:effectLst/>
                        </a:rPr>
                        <a:t>:</a:t>
                      </a:r>
                      <a:r>
                        <a:rPr lang="en-US" sz="1600" b="1">
                          <a:effectLst/>
                        </a:rPr>
                        <a:t> table reservations, price range, kid friendly meals, ambience (outdoor seating)</a:t>
                      </a:r>
                      <a:r>
                        <a:rPr lang="en-US" sz="1600" b="1" baseline="-25000">
                          <a:effectLst/>
                        </a:rPr>
                        <a:t>:</a:t>
                      </a:r>
                      <a:r>
                        <a:rPr lang="en-US" sz="1600" b="1">
                          <a:effectLst/>
                        </a:rPr>
                        <a:t> availability of alcohol</a:t>
                      </a:r>
                      <a:r>
                        <a:rPr lang="en-US" sz="1600" b="1" baseline="-25000">
                          <a:effectLst/>
                        </a:rPr>
                        <a:t>:</a:t>
                      </a:r>
                      <a:r>
                        <a:rPr lang="en-US" sz="1600" b="1">
                          <a:effectLst/>
                        </a:rPr>
                        <a:t> acceptance of credit cards etc.</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2917669209"/>
                  </a:ext>
                </a:extLst>
              </a:tr>
              <a:tr h="478568">
                <a:tc>
                  <a:txBody>
                    <a:bodyPr/>
                    <a:lstStyle/>
                    <a:p>
                      <a:pPr marL="19050" marR="0" fontAlgn="base">
                        <a:spcBef>
                          <a:spcPts val="0"/>
                        </a:spcBef>
                        <a:spcAft>
                          <a:spcPts val="0"/>
                        </a:spcAft>
                      </a:pPr>
                      <a:r>
                        <a:rPr lang="en-US" sz="1600" b="1">
                          <a:effectLst/>
                        </a:rPr>
                        <a:t>Business </a:t>
                      </a:r>
                    </a:p>
                    <a:p>
                      <a:pPr marL="19050" marR="0" fontAlgn="base">
                        <a:spcBef>
                          <a:spcPts val="0"/>
                        </a:spcBef>
                        <a:spcAft>
                          <a:spcPts val="0"/>
                        </a:spcAft>
                      </a:pPr>
                      <a:r>
                        <a:rPr lang="en-US" sz="1600" b="1">
                          <a:effectLst/>
                        </a:rPr>
                        <a:t>ID</a:t>
                      </a:r>
                    </a:p>
                  </a:txBody>
                  <a:tcPr marL="68580" marR="68580" marT="0" marB="0"/>
                </a:tc>
                <a:tc>
                  <a:txBody>
                    <a:bodyPr/>
                    <a:lstStyle/>
                    <a:p>
                      <a:pPr marL="19050" marR="0" algn="just" fontAlgn="base">
                        <a:spcBef>
                          <a:spcPts val="0"/>
                        </a:spcBef>
                        <a:spcAft>
                          <a:spcPts val="0"/>
                        </a:spcAft>
                      </a:pPr>
                      <a:r>
                        <a:rPr lang="en-US" sz="1600" b="1">
                          <a:effectLst/>
                        </a:rPr>
                        <a:t>Displays a unique id for each business.</a:t>
                      </a:r>
                    </a:p>
                  </a:txBody>
                  <a:tcPr marL="68580" marR="68580" marT="0" marB="0"/>
                </a:tc>
                <a:tc>
                  <a:txBody>
                    <a:bodyPr/>
                    <a:lstStyle/>
                    <a:p>
                      <a:pPr marL="19050" marR="0" algn="ctr" fontAlgn="base">
                        <a:spcBef>
                          <a:spcPts val="0"/>
                        </a:spcBef>
                        <a:spcAft>
                          <a:spcPts val="0"/>
                        </a:spcAft>
                      </a:pPr>
                      <a:r>
                        <a:rPr lang="en-US" sz="1600" b="1">
                          <a:effectLst/>
                        </a:rPr>
                        <a:t>ID</a:t>
                      </a:r>
                    </a:p>
                  </a:txBody>
                  <a:tcPr marL="68580" marR="68580" marT="0" marB="0"/>
                </a:tc>
                <a:tc>
                  <a:txBody>
                    <a:bodyPr/>
                    <a:lstStyle/>
                    <a:p>
                      <a:pPr marL="19050" marR="0" algn="ctr" fontAlgn="base">
                        <a:spcBef>
                          <a:spcPts val="0"/>
                        </a:spcBef>
                        <a:spcAft>
                          <a:spcPts val="0"/>
                        </a:spcAft>
                      </a:pPr>
                      <a:r>
                        <a:rPr lang="en-US" sz="1600" b="1">
                          <a:effectLst/>
                        </a:rPr>
                        <a:t>Nominal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2966531984"/>
                  </a:ext>
                </a:extLst>
              </a:tr>
              <a:tr h="605536">
                <a:tc>
                  <a:txBody>
                    <a:bodyPr/>
                    <a:lstStyle/>
                    <a:p>
                      <a:pPr marL="19050" marR="0" lvl="0">
                        <a:spcBef>
                          <a:spcPts val="0"/>
                        </a:spcBef>
                        <a:spcAft>
                          <a:spcPts val="0"/>
                        </a:spcAft>
                        <a:buNone/>
                      </a:pPr>
                      <a:r>
                        <a:rPr lang="en-US" sz="1600" b="1" err="1">
                          <a:effectLst/>
                        </a:rPr>
                        <a:t>FastFood</a:t>
                      </a:r>
                    </a:p>
                  </a:txBody>
                  <a:tcPr marL="68580" marR="68580" marT="0" marB="0"/>
                </a:tc>
                <a:tc>
                  <a:txBody>
                    <a:bodyPr/>
                    <a:lstStyle/>
                    <a:p>
                      <a:pPr marL="19050" marR="0" lvl="0" algn="just">
                        <a:spcBef>
                          <a:spcPts val="0"/>
                        </a:spcBef>
                        <a:spcAft>
                          <a:spcPts val="0"/>
                        </a:spcAft>
                        <a:buNone/>
                      </a:pPr>
                      <a:r>
                        <a:rPr lang="en-US" sz="1600" b="1">
                          <a:effectLst/>
                        </a:rPr>
                        <a:t>Dichotomous indicator of a restaurant that includes "fast food" as an attribute (1=Yes</a:t>
                      </a:r>
                      <a:r>
                        <a:rPr lang="en-US" sz="1600" b="1" baseline="-25000">
                          <a:effectLst/>
                        </a:rPr>
                        <a:t>,</a:t>
                      </a:r>
                      <a:r>
                        <a:rPr lang="en-US" sz="1600" b="1">
                          <a:effectLst/>
                        </a:rPr>
                        <a:t> 0=No)</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Binary</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xmlns="" val="4087124300"/>
                  </a:ext>
                </a:extLst>
              </a:tr>
              <a:tr h="478568">
                <a:tc>
                  <a:txBody>
                    <a:bodyPr/>
                    <a:lstStyle/>
                    <a:p>
                      <a:pPr marL="19050" marR="0" lvl="0">
                        <a:spcBef>
                          <a:spcPts val="0"/>
                        </a:spcBef>
                        <a:spcAft>
                          <a:spcPts val="0"/>
                        </a:spcAft>
                        <a:buNone/>
                      </a:pPr>
                      <a:r>
                        <a:rPr lang="en-US" sz="1600" b="1">
                          <a:effectLst/>
                        </a:rPr>
                        <a:t>Categories</a:t>
                      </a:r>
                    </a:p>
                  </a:txBody>
                  <a:tcPr marL="68580" marR="68580" marT="0" marB="0">
                    <a:solidFill>
                      <a:schemeClr val="accent2">
                        <a:lumMod val="75000"/>
                      </a:schemeClr>
                    </a:solidFill>
                  </a:tcPr>
                </a:tc>
                <a:tc>
                  <a:txBody>
                    <a:bodyPr/>
                    <a:lstStyle/>
                    <a:p>
                      <a:pPr marL="19050" marR="19050" lvl="0" algn="just">
                        <a:spcBef>
                          <a:spcPts val="0"/>
                        </a:spcBef>
                        <a:spcAft>
                          <a:spcPts val="0"/>
                        </a:spcAft>
                        <a:buNone/>
                      </a:pPr>
                      <a:r>
                        <a:rPr lang="en-US" sz="1600" b="1">
                          <a:effectLst/>
                        </a:rPr>
                        <a:t>Mentions the specific services that each business provides, such as Restaurants, Fast Food, Pizza, etc.</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3925109254"/>
                  </a:ext>
                </a:extLst>
              </a:tr>
              <a:tr h="595769">
                <a:tc>
                  <a:txBody>
                    <a:bodyPr/>
                    <a:lstStyle/>
                    <a:p>
                      <a:pPr marL="19050" marR="0" fontAlgn="base">
                        <a:spcBef>
                          <a:spcPts val="0"/>
                        </a:spcBef>
                        <a:spcAft>
                          <a:spcPts val="0"/>
                        </a:spcAft>
                      </a:pPr>
                      <a:r>
                        <a:rPr lang="en-US" sz="1600" b="1">
                          <a:effectLst/>
                        </a:rPr>
                        <a:t>Credit_</a:t>
                      </a:r>
                    </a:p>
                    <a:p>
                      <a:pPr marL="19050" marR="0" fontAlgn="base">
                        <a:spcBef>
                          <a:spcPts val="0"/>
                        </a:spcBef>
                        <a:spcAft>
                          <a:spcPts val="0"/>
                        </a:spcAft>
                      </a:pPr>
                      <a:r>
                        <a:rPr lang="en-US" sz="1600" b="1">
                          <a:effectLst/>
                        </a:rPr>
                        <a:t>card</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has credit card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31711693"/>
                  </a:ext>
                </a:extLst>
              </a:tr>
              <a:tr h="712969">
                <a:tc>
                  <a:txBody>
                    <a:bodyPr/>
                    <a:lstStyle/>
                    <a:p>
                      <a:pPr marL="19050" marR="0" fontAlgn="base">
                        <a:spcBef>
                          <a:spcPts val="0"/>
                        </a:spcBef>
                        <a:spcAft>
                          <a:spcPts val="0"/>
                        </a:spcAft>
                      </a:pPr>
                      <a:r>
                        <a:rPr lang="en-US" sz="1600" b="1">
                          <a:effectLst/>
                        </a:rPr>
                        <a:t>Entertainment</a:t>
                      </a:r>
                    </a:p>
                  </a:txBody>
                  <a:tcPr marL="68580" marR="68580" marT="0" marB="0"/>
                </a:tc>
                <a:tc>
                  <a:txBody>
                    <a:bodyPr/>
                    <a:lstStyle/>
                    <a:p>
                      <a:pPr marL="19050" marR="266700" algn="just" fontAlgn="base">
                        <a:spcBef>
                          <a:spcPts val="0"/>
                        </a:spcBef>
                        <a:spcAft>
                          <a:spcPts val="0"/>
                        </a:spcAft>
                      </a:pPr>
                      <a:r>
                        <a:rPr lang="en-US" sz="1600" b="1">
                          <a:effectLst/>
                        </a:rPr>
                        <a:t>Dichotomous indicator of a restaurant that has entertainment services </a:t>
                      </a:r>
                      <a:r>
                        <a:rPr lang="en-US" sz="1600" b="1" i="0" u="none" strike="noStrike" noProof="0">
                          <a:effectLst/>
                          <a:latin typeface="Calibri"/>
                        </a:rPr>
                        <a:t>(such as background music, television, games, photo booth, </a:t>
                      </a:r>
                      <a:r>
                        <a:rPr lang="en-US" sz="1600" b="1" i="0" u="none" strike="noStrike" noProof="0" err="1">
                          <a:effectLst/>
                          <a:latin typeface="Calibri"/>
                        </a:rPr>
                        <a:t>etc</a:t>
                      </a:r>
                      <a:r>
                        <a:rPr lang="en-US" sz="1600" b="1" i="0" u="none" strike="noStrike" noProof="0">
                          <a:effectLst/>
                          <a:latin typeface="Calibri"/>
                        </a:rPr>
                        <a:t>) </a:t>
                      </a:r>
                      <a:r>
                        <a:rPr lang="en-US" sz="1600" b="1">
                          <a:effectLst/>
                        </a:rPr>
                        <a:t>as an attribute (1=Yes, O=No)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968570169"/>
                  </a:ext>
                </a:extLst>
              </a:tr>
            </a:tbl>
          </a:graphicData>
        </a:graphic>
      </p:graphicFrame>
    </p:spTree>
    <p:extLst>
      <p:ext uri="{BB962C8B-B14F-4D97-AF65-F5344CB8AC3E}">
        <p14:creationId xmlns:p14="http://schemas.microsoft.com/office/powerpoint/2010/main" val="33997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377439" y="213942"/>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xmlns="" id="{BD630BDC-C883-4E67-9E10-DB5E0FE3763A}"/>
              </a:ext>
            </a:extLst>
          </p:cNvPr>
          <p:cNvGraphicFramePr>
            <a:graphicFrameLocks noGrp="1"/>
          </p:cNvGraphicFramePr>
          <p:nvPr>
            <p:extLst>
              <p:ext uri="{D42A27DB-BD31-4B8C-83A1-F6EECF244321}">
                <p14:modId xmlns:p14="http://schemas.microsoft.com/office/powerpoint/2010/main" val="159205804"/>
              </p:ext>
            </p:extLst>
          </p:nvPr>
        </p:nvGraphicFramePr>
        <p:xfrm>
          <a:off x="797607" y="1146560"/>
          <a:ext cx="10608403" cy="5632865"/>
        </p:xfrm>
        <a:graphic>
          <a:graphicData uri="http://schemas.openxmlformats.org/drawingml/2006/table">
            <a:tbl>
              <a:tblPr firstRow="1" bandRow="1">
                <a:tableStyleId>{125E5076-3810-47DD-B79F-674D7AD40C01}</a:tableStyleId>
              </a:tblPr>
              <a:tblGrid>
                <a:gridCol w="1490722">
                  <a:extLst>
                    <a:ext uri="{9D8B030D-6E8A-4147-A177-3AD203B41FA5}">
                      <a16:colId xmlns:a16="http://schemas.microsoft.com/office/drawing/2014/main" xmlns="" val="3695795861"/>
                    </a:ext>
                  </a:extLst>
                </a:gridCol>
                <a:gridCol w="4940190">
                  <a:extLst>
                    <a:ext uri="{9D8B030D-6E8A-4147-A177-3AD203B41FA5}">
                      <a16:colId xmlns:a16="http://schemas.microsoft.com/office/drawing/2014/main" xmlns="" val="2398346659"/>
                    </a:ext>
                  </a:extLst>
                </a:gridCol>
                <a:gridCol w="1126709">
                  <a:extLst>
                    <a:ext uri="{9D8B030D-6E8A-4147-A177-3AD203B41FA5}">
                      <a16:colId xmlns:a16="http://schemas.microsoft.com/office/drawing/2014/main" xmlns="" val="2163596156"/>
                    </a:ext>
                  </a:extLst>
                </a:gridCol>
                <a:gridCol w="1661174">
                  <a:extLst>
                    <a:ext uri="{9D8B030D-6E8A-4147-A177-3AD203B41FA5}">
                      <a16:colId xmlns:a16="http://schemas.microsoft.com/office/drawing/2014/main" xmlns="" val="2175298674"/>
                    </a:ext>
                  </a:extLst>
                </a:gridCol>
                <a:gridCol w="1389608">
                  <a:extLst>
                    <a:ext uri="{9D8B030D-6E8A-4147-A177-3AD203B41FA5}">
                      <a16:colId xmlns:a16="http://schemas.microsoft.com/office/drawing/2014/main" xmlns="" val="3563565940"/>
                    </a:ext>
                  </a:extLst>
                </a:gridCol>
              </a:tblGrid>
              <a:tr h="596069">
                <a:tc>
                  <a:txBody>
                    <a:bodyPr/>
                    <a:lstStyle/>
                    <a:p>
                      <a:pPr marL="19050" marR="0" lvl="0">
                        <a:spcBef>
                          <a:spcPts val="0"/>
                        </a:spcBef>
                        <a:spcAft>
                          <a:spcPts val="0"/>
                        </a:spcAft>
                        <a:buNone/>
                      </a:pPr>
                      <a:r>
                        <a:rPr lang="en-US" sz="1600">
                          <a:effectLst/>
                        </a:rPr>
                        <a:t>Column Name</a:t>
                      </a:r>
                      <a:endParaRPr lang="en-US"/>
                    </a:p>
                  </a:txBody>
                  <a:tcPr marL="68580" marR="68580" marT="0" marB="0"/>
                </a:tc>
                <a:tc>
                  <a:txBody>
                    <a:bodyPr/>
                    <a:lstStyle/>
                    <a:p>
                      <a:pPr marL="19050" marR="0" lvl="0" algn="ctr">
                        <a:spcBef>
                          <a:spcPts val="0"/>
                        </a:spcBef>
                        <a:spcAft>
                          <a:spcPts val="0"/>
                        </a:spcAft>
                        <a:buNone/>
                      </a:pPr>
                      <a:r>
                        <a:rPr lang="en-US" sz="1600">
                          <a:effectLst/>
                        </a:rPr>
                        <a:t>Description</a:t>
                      </a:r>
                      <a:endParaRPr lang="en-US"/>
                    </a:p>
                  </a:txBody>
                  <a:tcPr marL="68580" marR="68580" marT="0" marB="0"/>
                </a:tc>
                <a:tc>
                  <a:txBody>
                    <a:bodyPr/>
                    <a:lstStyle/>
                    <a:p>
                      <a:pPr marL="19050" marR="0" lvl="0" algn="ctr">
                        <a:spcBef>
                          <a:spcPts val="0"/>
                        </a:spcBef>
                        <a:spcAft>
                          <a:spcPts val="0"/>
                        </a:spcAft>
                        <a:buNone/>
                      </a:pPr>
                      <a:r>
                        <a:rPr lang="en-US" sz="1600">
                          <a:effectLst/>
                        </a:rPr>
                        <a:t>Role</a:t>
                      </a:r>
                      <a:endParaRPr lang="en-US"/>
                    </a:p>
                  </a:txBody>
                  <a:tcPr marL="68580" marR="68580" marT="0" marB="0"/>
                </a:tc>
                <a:tc>
                  <a:txBody>
                    <a:bodyPr/>
                    <a:lstStyle/>
                    <a:p>
                      <a:pPr marL="19050" marR="19050" lvl="0" algn="ctr">
                        <a:spcBef>
                          <a:spcPts val="0"/>
                        </a:spcBef>
                        <a:spcAft>
                          <a:spcPts val="0"/>
                        </a:spcAft>
                        <a:buNone/>
                      </a:pPr>
                      <a:r>
                        <a:rPr lang="en-US" sz="1600">
                          <a:effectLst/>
                        </a:rPr>
                        <a:t>Measurement </a:t>
                      </a:r>
                      <a:endParaRPr lang="en-US"/>
                    </a:p>
                    <a:p>
                      <a:pPr marL="19050" marR="19050" lvl="0" algn="ctr">
                        <a:spcBef>
                          <a:spcPts val="0"/>
                        </a:spcBef>
                        <a:spcAft>
                          <a:spcPts val="0"/>
                        </a:spcAft>
                        <a:buNone/>
                      </a:pPr>
                      <a:r>
                        <a:rPr lang="en-US" sz="1600">
                          <a:effectLst/>
                        </a:rPr>
                        <a:t>Level</a:t>
                      </a:r>
                      <a:endParaRPr lang="en-US"/>
                    </a:p>
                  </a:txBody>
                  <a:tcPr marL="68580" marR="68580" marT="0" marB="0"/>
                </a:tc>
                <a:tc>
                  <a:txBody>
                    <a:bodyPr/>
                    <a:lstStyle/>
                    <a:p>
                      <a:pPr marL="19050" marR="0" lvl="0" algn="ctr">
                        <a:spcBef>
                          <a:spcPts val="0"/>
                        </a:spcBef>
                        <a:spcAft>
                          <a:spcPts val="0"/>
                        </a:spcAft>
                        <a:buNone/>
                      </a:pPr>
                      <a:r>
                        <a:rPr lang="en-US" sz="1600">
                          <a:effectLst/>
                        </a:rPr>
                        <a:t>Data Source</a:t>
                      </a:r>
                      <a:endParaRPr lang="en-US"/>
                    </a:p>
                  </a:txBody>
                  <a:tcPr marL="68580" marR="68580" marT="0" marB="0"/>
                </a:tc>
                <a:extLst>
                  <a:ext uri="{0D108BD9-81ED-4DB2-BD59-A6C34878D82A}">
                    <a16:rowId xmlns:a16="http://schemas.microsoft.com/office/drawing/2014/main" xmlns="" val="3454530634"/>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breakfast</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is "good for breakfast"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221922727"/>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dinner</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is "good for dinner as an attribute (1=Yes,</a:t>
                      </a:r>
                    </a:p>
                    <a:p>
                      <a:pPr marL="19050" marR="0" algn="just" fontAlgn="base">
                        <a:spcBef>
                          <a:spcPts val="0"/>
                        </a:spcBef>
                        <a:spcAft>
                          <a:spcPts val="0"/>
                        </a:spcAft>
                      </a:pPr>
                      <a:r>
                        <a:rPr lang="en-US" sz="1600" b="1">
                          <a:effectLst/>
                        </a:rPr>
                        <a:t>0=N:)</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1836262881"/>
                  </a:ext>
                </a:extLst>
              </a:tr>
              <a:tr h="462881">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lunch</a:t>
                      </a:r>
                    </a:p>
                  </a:txBody>
                  <a:tcPr marL="68580" marR="68580" marT="0" marB="0"/>
                </a:tc>
                <a:tc>
                  <a:txBody>
                    <a:bodyPr/>
                    <a:lstStyle/>
                    <a:p>
                      <a:pPr marL="19050" marR="228600" algn="just" fontAlgn="base">
                        <a:spcBef>
                          <a:spcPts val="0"/>
                        </a:spcBef>
                        <a:spcAft>
                          <a:spcPts val="0"/>
                        </a:spcAft>
                      </a:pPr>
                      <a:r>
                        <a:rPr lang="en-US" sz="1600" b="1">
                          <a:effectLst/>
                        </a:rPr>
                        <a:t>Dichotomous indicator of a restaurant that is "good for lunch'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441999098"/>
                  </a:ext>
                </a:extLst>
              </a:tr>
              <a:tr h="689598">
                <a:tc>
                  <a:txBody>
                    <a:bodyPr/>
                    <a:lstStyle/>
                    <a:p>
                      <a:pPr fontAlgn="base">
                        <a:spcAft>
                          <a:spcPts val="0"/>
                        </a:spcAft>
                      </a:pPr>
                      <a:r>
                        <a:rPr lang="en-US" sz="1600" b="1" err="1">
                          <a:effectLst/>
                        </a:rPr>
                        <a:t>Happyhour</a:t>
                      </a: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"happy hour"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756198770"/>
                  </a:ext>
                </a:extLst>
              </a:tr>
              <a:tr h="481773">
                <a:tc>
                  <a:txBody>
                    <a:bodyPr/>
                    <a:lstStyle/>
                    <a:p>
                      <a:pPr marL="19050" marR="0" lvl="0">
                        <a:spcBef>
                          <a:spcPts val="0"/>
                        </a:spcBef>
                        <a:spcAft>
                          <a:spcPts val="0"/>
                        </a:spcAft>
                        <a:buNone/>
                      </a:pPr>
                      <a:r>
                        <a:rPr lang="en-US" sz="1600" b="1">
                          <a:effectLst/>
                        </a:rPr>
                        <a:t>Address</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Displays street addresses of businesses</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4114872596"/>
                  </a:ext>
                </a:extLst>
              </a:tr>
              <a:tr h="481773">
                <a:tc>
                  <a:txBody>
                    <a:bodyPr/>
                    <a:lstStyle/>
                    <a:p>
                      <a:pPr marL="19050" marR="0" lvl="0">
                        <a:spcBef>
                          <a:spcPts val="0"/>
                        </a:spcBef>
                        <a:spcAft>
                          <a:spcPts val="0"/>
                        </a:spcAft>
                        <a:buNone/>
                      </a:pPr>
                      <a:r>
                        <a:rPr lang="en-US" sz="1600" b="1">
                          <a:effectLst/>
                        </a:rPr>
                        <a:t>Chain_</a:t>
                      </a:r>
                      <a:endParaRPr lang="en-US" b="1"/>
                    </a:p>
                    <a:p>
                      <a:pPr marL="19050" marR="0" lvl="0">
                        <a:spcBef>
                          <a:spcPts val="0"/>
                        </a:spcBef>
                        <a:spcAft>
                          <a:spcPts val="0"/>
                        </a:spcAft>
                        <a:buNone/>
                      </a:pPr>
                      <a:r>
                        <a:rPr lang="en-US" sz="1600" b="1">
                          <a:effectLst/>
                        </a:rPr>
                        <a:t>Counts</a:t>
                      </a:r>
                      <a:endParaRPr lang="en-US" b="1"/>
                    </a:p>
                  </a:txBody>
                  <a:tcPr marL="68580" marR="68580" marT="0" marB="0"/>
                </a:tc>
                <a:tc>
                  <a:txBody>
                    <a:bodyPr/>
                    <a:lstStyle/>
                    <a:p>
                      <a:pPr marL="19050" marR="0" lvl="0" algn="just">
                        <a:spcBef>
                          <a:spcPts val="0"/>
                        </a:spcBef>
                        <a:spcAft>
                          <a:spcPts val="0"/>
                        </a:spcAft>
                        <a:buNone/>
                      </a:pPr>
                      <a:r>
                        <a:rPr lang="en-US" sz="1600" b="1">
                          <a:effectLst/>
                        </a:rPr>
                        <a:t>Count of all restaurants that are a part of the same franchise and  have the same name</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Interval</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xmlns="" val="1467927373"/>
                  </a:ext>
                </a:extLst>
              </a:tr>
              <a:tr h="462881">
                <a:tc>
                  <a:txBody>
                    <a:bodyPr/>
                    <a:lstStyle/>
                    <a:p>
                      <a:pPr marL="19050" marR="0" lvl="0">
                        <a:spcBef>
                          <a:spcPts val="0"/>
                        </a:spcBef>
                        <a:spcAft>
                          <a:spcPts val="0"/>
                        </a:spcAft>
                        <a:buNone/>
                      </a:pPr>
                      <a:r>
                        <a:rPr lang="en-US" sz="1600" b="1">
                          <a:effectLst/>
                        </a:rPr>
                        <a:t>City</a:t>
                      </a:r>
                      <a:endParaRPr lang="en-US" b="1"/>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Lists the city where the business is located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1169193713"/>
                  </a:ext>
                </a:extLst>
              </a:tr>
              <a:tr h="925761">
                <a:tc>
                  <a:txBody>
                    <a:bodyPr/>
                    <a:lstStyle/>
                    <a:p>
                      <a:pPr marL="19050" marR="0" fontAlgn="base">
                        <a:spcBef>
                          <a:spcPts val="0"/>
                        </a:spcBef>
                        <a:spcAft>
                          <a:spcPts val="0"/>
                        </a:spcAft>
                      </a:pPr>
                      <a:r>
                        <a:rPr lang="en-US" sz="1600" b="1" err="1">
                          <a:effectLst/>
                        </a:rPr>
                        <a:t>Is_Chain</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a value of 4 or above in the “</a:t>
                      </a:r>
                      <a:r>
                        <a:rPr lang="en-US" sz="1600" b="1" err="1">
                          <a:effectLst/>
                        </a:rPr>
                        <a:t>Chain_Counts</a:t>
                      </a:r>
                      <a:r>
                        <a:rPr lang="en-US" sz="1600" b="1">
                          <a:effectLst/>
                        </a:rPr>
                        <a:t>” variable. Indicating restaurant is a chain in the terms of this project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131096198"/>
                  </a:ext>
                </a:extLst>
              </a:tr>
            </a:tbl>
          </a:graphicData>
        </a:graphic>
      </p:graphicFrame>
    </p:spTree>
    <p:extLst>
      <p:ext uri="{BB962C8B-B14F-4D97-AF65-F5344CB8AC3E}">
        <p14:creationId xmlns:p14="http://schemas.microsoft.com/office/powerpoint/2010/main" val="306921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377439" y="27803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xmlns="" id="{8EFE9C3D-DCC5-4BD9-B87C-5583D32ACBFD}"/>
              </a:ext>
            </a:extLst>
          </p:cNvPr>
          <p:cNvGraphicFramePr>
            <a:graphicFrameLocks noGrp="1"/>
          </p:cNvGraphicFramePr>
          <p:nvPr>
            <p:extLst>
              <p:ext uri="{D42A27DB-BD31-4B8C-83A1-F6EECF244321}">
                <p14:modId xmlns:p14="http://schemas.microsoft.com/office/powerpoint/2010/main" val="396093664"/>
              </p:ext>
            </p:extLst>
          </p:nvPr>
        </p:nvGraphicFramePr>
        <p:xfrm>
          <a:off x="826093" y="1367327"/>
          <a:ext cx="10617434" cy="5325166"/>
        </p:xfrm>
        <a:graphic>
          <a:graphicData uri="http://schemas.openxmlformats.org/drawingml/2006/table">
            <a:tbl>
              <a:tblPr firstRow="1" bandRow="1">
                <a:tableStyleId>{125E5076-3810-47DD-B79F-674D7AD40C01}</a:tableStyleId>
              </a:tblPr>
              <a:tblGrid>
                <a:gridCol w="1491992">
                  <a:extLst>
                    <a:ext uri="{9D8B030D-6E8A-4147-A177-3AD203B41FA5}">
                      <a16:colId xmlns:a16="http://schemas.microsoft.com/office/drawing/2014/main" xmlns="" val="1740964480"/>
                    </a:ext>
                  </a:extLst>
                </a:gridCol>
                <a:gridCol w="4944395">
                  <a:extLst>
                    <a:ext uri="{9D8B030D-6E8A-4147-A177-3AD203B41FA5}">
                      <a16:colId xmlns:a16="http://schemas.microsoft.com/office/drawing/2014/main" xmlns="" val="3200438598"/>
                    </a:ext>
                  </a:extLst>
                </a:gridCol>
                <a:gridCol w="1127668">
                  <a:extLst>
                    <a:ext uri="{9D8B030D-6E8A-4147-A177-3AD203B41FA5}">
                      <a16:colId xmlns:a16="http://schemas.microsoft.com/office/drawing/2014/main" xmlns="" val="1590576238"/>
                    </a:ext>
                  </a:extLst>
                </a:gridCol>
                <a:gridCol w="1662588">
                  <a:extLst>
                    <a:ext uri="{9D8B030D-6E8A-4147-A177-3AD203B41FA5}">
                      <a16:colId xmlns:a16="http://schemas.microsoft.com/office/drawing/2014/main" xmlns="" val="344871619"/>
                    </a:ext>
                  </a:extLst>
                </a:gridCol>
                <a:gridCol w="1390791">
                  <a:extLst>
                    <a:ext uri="{9D8B030D-6E8A-4147-A177-3AD203B41FA5}">
                      <a16:colId xmlns:a16="http://schemas.microsoft.com/office/drawing/2014/main" xmlns="" val="2443853008"/>
                    </a:ext>
                  </a:extLst>
                </a:gridCol>
              </a:tblGrid>
              <a:tr h="517591">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xmlns="" val="3188345351"/>
                  </a:ext>
                </a:extLst>
              </a:tr>
              <a:tr h="766434">
                <a:tc>
                  <a:txBody>
                    <a:bodyPr/>
                    <a:lstStyle/>
                    <a:p>
                      <a:pPr marL="19050" marR="0" lvl="0">
                        <a:spcBef>
                          <a:spcPts val="0"/>
                        </a:spcBef>
                        <a:spcAft>
                          <a:spcPts val="0"/>
                        </a:spcAft>
                        <a:buNone/>
                      </a:pPr>
                      <a:r>
                        <a:rPr lang="en-US" sz="1600" b="1" u="none" strike="noStrike" noProof="0" err="1">
                          <a:effectLst/>
                        </a:rPr>
                        <a:t>Price_Range</a:t>
                      </a:r>
                      <a:endParaRPr lang="en-US" b="1"/>
                    </a:p>
                  </a:txBody>
                  <a:tcPr marL="68580" marR="68580" marT="0" marB="0"/>
                </a:tc>
                <a:tc>
                  <a:txBody>
                    <a:bodyPr/>
                    <a:lstStyle/>
                    <a:p>
                      <a:pPr marL="19050" marR="0" lvl="0" algn="just">
                        <a:spcBef>
                          <a:spcPts val="0"/>
                        </a:spcBef>
                        <a:spcAft>
                          <a:spcPts val="0"/>
                        </a:spcAft>
                        <a:buNone/>
                      </a:pPr>
                      <a:r>
                        <a:rPr lang="en-US" sz="1600" b="1" u="none" strike="noStrike" noProof="0">
                          <a:effectLst/>
                        </a:rPr>
                        <a:t>Nominal indicator of the price range per person at a restaurant (1= under S10 , 2= 511-530 cheap</a:t>
                      </a:r>
                      <a:r>
                        <a:rPr lang="en-US" sz="1600" b="1" u="none" strike="noStrike" baseline="-25000" noProof="0">
                          <a:effectLst/>
                        </a:rPr>
                        <a:t>:</a:t>
                      </a:r>
                      <a:r>
                        <a:rPr lang="en-US" sz="1600" b="1" u="none" strike="noStrike" noProof="0">
                          <a:effectLst/>
                        </a:rPr>
                        <a:t> 3 = $31-$60 expensive, 4 = S60 and above )</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Input</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Nominal</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Extracted</a:t>
                      </a:r>
                      <a:endParaRPr lang="en-US" b="1"/>
                    </a:p>
                  </a:txBody>
                  <a:tcPr marL="68580" marR="68580" marT="0" marB="0"/>
                </a:tc>
                <a:extLst>
                  <a:ext uri="{0D108BD9-81ED-4DB2-BD59-A6C34878D82A}">
                    <a16:rowId xmlns:a16="http://schemas.microsoft.com/office/drawing/2014/main" xmlns="" val="3323900764"/>
                  </a:ext>
                </a:extLst>
              </a:tr>
              <a:tr h="507638">
                <a:tc>
                  <a:txBody>
                    <a:bodyPr/>
                    <a:lstStyle/>
                    <a:p>
                      <a:pPr marL="19050" marR="0" lvl="0">
                        <a:spcBef>
                          <a:spcPts val="0"/>
                        </a:spcBef>
                        <a:spcAft>
                          <a:spcPts val="0"/>
                        </a:spcAft>
                        <a:buNone/>
                      </a:pPr>
                      <a:r>
                        <a:rPr lang="en-US" sz="1600" b="1">
                          <a:effectLst/>
                        </a:rPr>
                        <a:t>State</a:t>
                      </a:r>
                    </a:p>
                  </a:txBody>
                  <a:tcPr marL="68580" marR="68580" marT="0" marB="0"/>
                </a:tc>
                <a:tc>
                  <a:txBody>
                    <a:bodyPr/>
                    <a:lstStyle/>
                    <a:p>
                      <a:pPr marL="19050" marR="0" lvl="0" algn="just">
                        <a:spcBef>
                          <a:spcPts val="0"/>
                        </a:spcBef>
                        <a:spcAft>
                          <a:spcPts val="0"/>
                        </a:spcAft>
                        <a:buNone/>
                      </a:pPr>
                      <a:r>
                        <a:rPr lang="en-US" sz="1600" b="1">
                          <a:effectLst/>
                        </a:rPr>
                        <a:t>Lists state abbreviations e.g. NJ, OK, NV</a:t>
                      </a:r>
                      <a:r>
                        <a:rPr lang="en-US" sz="1600" b="1" baseline="-25000">
                          <a:effectLst/>
                        </a:rPr>
                        <a:t>:</a:t>
                      </a:r>
                      <a:r>
                        <a:rPr lang="en-US" sz="1600" b="1">
                          <a:effectLst/>
                        </a:rPr>
                        <a:t> etc.</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9525" marR="0" lvl="0" algn="ctr">
                        <a:spcBef>
                          <a:spcPts val="0"/>
                        </a:spcBef>
                        <a:spcAft>
                          <a:spcPts val="0"/>
                        </a:spcAft>
                        <a:buNone/>
                      </a:pPr>
                      <a:r>
                        <a:rPr lang="en-US" sz="1600" b="1">
                          <a:effectLst/>
                        </a:rPr>
                        <a:t>Nominal</a:t>
                      </a:r>
                    </a:p>
                  </a:txBody>
                  <a:tcPr marL="68580" marR="68580" marT="0" marB="0"/>
                </a:tc>
                <a:tc>
                  <a:txBody>
                    <a:bodyPr/>
                    <a:lstStyle/>
                    <a:p>
                      <a:pPr marL="19050" marR="0" lvl="0" algn="ctr">
                        <a:spcBef>
                          <a:spcPts val="0"/>
                        </a:spcBef>
                        <a:spcAft>
                          <a:spcPts val="0"/>
                        </a:spcAft>
                        <a:buNone/>
                      </a:pPr>
                      <a:r>
                        <a:rPr lang="en-US" sz="1600" b="1">
                          <a:effectLst/>
                        </a:rPr>
                        <a:t>Yelp Dataset Challenge</a:t>
                      </a:r>
                    </a:p>
                  </a:txBody>
                  <a:tcPr marL="68580" marR="68580" marT="0" marB="0"/>
                </a:tc>
                <a:extLst>
                  <a:ext uri="{0D108BD9-81ED-4DB2-BD59-A6C34878D82A}">
                    <a16:rowId xmlns:a16="http://schemas.microsoft.com/office/drawing/2014/main" xmlns="" val="497329071"/>
                  </a:ext>
                </a:extLst>
              </a:tr>
              <a:tr h="975457">
                <a:tc>
                  <a:txBody>
                    <a:bodyPr/>
                    <a:lstStyle/>
                    <a:p>
                      <a:pPr marL="19050" marR="266700" fontAlgn="base">
                        <a:spcBef>
                          <a:spcPts val="0"/>
                        </a:spcBef>
                        <a:spcAft>
                          <a:spcPts val="0"/>
                        </a:spcAft>
                      </a:pPr>
                      <a:r>
                        <a:rPr lang="en-US" sz="1600" b="1">
                          <a:effectLst/>
                        </a:rPr>
                        <a:t>Is_</a:t>
                      </a:r>
                    </a:p>
                    <a:p>
                      <a:pPr marL="19050" marR="266700" fontAlgn="base">
                        <a:spcBef>
                          <a:spcPts val="0"/>
                        </a:spcBef>
                        <a:spcAft>
                          <a:spcPts val="0"/>
                        </a:spcAft>
                      </a:pPr>
                      <a:r>
                        <a:rPr lang="en-US" sz="1600" b="1">
                          <a:effectLst/>
                        </a:rPr>
                        <a:t>open (Target </a:t>
                      </a:r>
                    </a:p>
                    <a:p>
                      <a:pPr marL="19050" marR="266700" lvl="0">
                        <a:spcBef>
                          <a:spcPts val="0"/>
                        </a:spcBef>
                        <a:spcAft>
                          <a:spcPts val="0"/>
                        </a:spcAft>
                        <a:buNone/>
                      </a:pPr>
                      <a:r>
                        <a:rPr lang="en-US" sz="1600" b="1">
                          <a:effectLst/>
                        </a:rPr>
                        <a:t>Variable)</a:t>
                      </a:r>
                      <a:endParaRPr lang="en-US"/>
                    </a:p>
                  </a:txBody>
                  <a:tcPr marL="68580" marR="68580" marT="0" marB="0"/>
                </a:tc>
                <a:tc>
                  <a:txBody>
                    <a:bodyPr/>
                    <a:lstStyle/>
                    <a:p>
                      <a:pPr marL="19050" marR="342900" algn="just" fontAlgn="base">
                        <a:spcBef>
                          <a:spcPts val="0"/>
                        </a:spcBef>
                        <a:spcAft>
                          <a:spcPts val="0"/>
                        </a:spcAft>
                      </a:pPr>
                      <a:r>
                        <a:rPr lang="en-US" sz="1600" b="1">
                          <a:effectLst/>
                        </a:rPr>
                        <a:t>Consists of Binary numbers specifying whether that business is functioning (1) or out-of-business (0).</a:t>
                      </a:r>
                    </a:p>
                  </a:txBody>
                  <a:tcPr marL="68580" marR="68580" marT="0" marB="0"/>
                </a:tc>
                <a:tc>
                  <a:txBody>
                    <a:bodyPr/>
                    <a:lstStyle/>
                    <a:p>
                      <a:pPr marL="19050" marR="0" algn="ctr" fontAlgn="base">
                        <a:spcBef>
                          <a:spcPts val="0"/>
                        </a:spcBef>
                        <a:spcAft>
                          <a:spcPts val="0"/>
                        </a:spcAft>
                      </a:pPr>
                      <a:r>
                        <a:rPr lang="en-US" sz="1600" b="1">
                          <a:effectLst/>
                        </a:rPr>
                        <a:t>Target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2070315027"/>
                  </a:ext>
                </a:extLst>
              </a:tr>
              <a:tr h="507638">
                <a:tc>
                  <a:txBody>
                    <a:bodyPr/>
                    <a:lstStyle/>
                    <a:p>
                      <a:pPr marL="19050" marR="0" fontAlgn="base">
                        <a:spcBef>
                          <a:spcPts val="0"/>
                        </a:spcBef>
                        <a:spcAft>
                          <a:spcPts val="0"/>
                        </a:spcAft>
                      </a:pPr>
                      <a:r>
                        <a:rPr lang="en-US" sz="1600" b="1" err="1">
                          <a:effectLst/>
                        </a:rPr>
                        <a:t>Kid_Friendly</a:t>
                      </a:r>
                      <a:endParaRPr lang="en-US" sz="1600" b="1">
                        <a:effectLst/>
                      </a:endParaRP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has kid friendly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424585810"/>
                  </a:ext>
                </a:extLst>
              </a:tr>
              <a:tr h="507638">
                <a:tc>
                  <a:txBody>
                    <a:bodyPr/>
                    <a:lstStyle/>
                    <a:p>
                      <a:pPr marL="19050" marR="0" fontAlgn="base">
                        <a:spcBef>
                          <a:spcPts val="0"/>
                        </a:spcBef>
                        <a:spcAft>
                          <a:spcPts val="0"/>
                        </a:spcAft>
                      </a:pPr>
                      <a:r>
                        <a:rPr lang="en-US" sz="1600" b="1">
                          <a:effectLst/>
                        </a:rPr>
                        <a:t>Name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name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637113204"/>
                  </a:ext>
                </a:extLst>
              </a:tr>
              <a:tr h="527545">
                <a:tc>
                  <a:txBody>
                    <a:bodyPr/>
                    <a:lstStyle/>
                    <a:p>
                      <a:pPr marL="19050" marR="0" fontAlgn="base">
                        <a:spcBef>
                          <a:spcPts val="0"/>
                        </a:spcBef>
                        <a:spcAft>
                          <a:spcPts val="0"/>
                        </a:spcAft>
                      </a:pPr>
                      <a:r>
                        <a:rPr lang="en-US" sz="1600" b="1" err="1">
                          <a:effectLst/>
                        </a:rPr>
                        <a:t>Noise_Level</a:t>
                      </a:r>
                      <a:endParaRPr lang="en-US" sz="1600" b="1">
                        <a:effectLst/>
                      </a:endParaRPr>
                    </a:p>
                  </a:txBody>
                  <a:tcPr marL="68580" marR="68580" marT="0" marB="0"/>
                </a:tc>
                <a:tc>
                  <a:txBody>
                    <a:bodyPr/>
                    <a:lstStyle/>
                    <a:p>
                      <a:pPr marL="19050" marR="85725" algn="just" fontAlgn="base">
                        <a:spcBef>
                          <a:spcPts val="0"/>
                        </a:spcBef>
                        <a:spcAft>
                          <a:spcPts val="0"/>
                        </a:spcAft>
                      </a:pPr>
                      <a:r>
                        <a:rPr lang="en-US" sz="1600" b="1">
                          <a:effectLst/>
                        </a:rPr>
                        <a:t>Nominal indicator of noise level at the restaurant (1 = quiet, 2= average, 3= loud</a:t>
                      </a:r>
                      <a:r>
                        <a:rPr lang="en-US" sz="1600" b="1" baseline="-25000">
                          <a:effectLst/>
                        </a:rPr>
                        <a:t>,</a:t>
                      </a:r>
                      <a:r>
                        <a:rPr lang="en-US" sz="1600" b="1">
                          <a:effectLst/>
                        </a:rPr>
                        <a:t> 4=very loud)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Ordinal</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665680644"/>
                  </a:ext>
                </a:extLst>
              </a:tr>
              <a:tr h="527545">
                <a:tc>
                  <a:txBody>
                    <a:bodyPr/>
                    <a:lstStyle/>
                    <a:p>
                      <a:pPr marL="19050" marR="0" fontAlgn="base">
                        <a:spcBef>
                          <a:spcPts val="0"/>
                        </a:spcBef>
                        <a:spcAft>
                          <a:spcPts val="0"/>
                        </a:spcAft>
                      </a:pPr>
                      <a:r>
                        <a:rPr lang="en-US" sz="1600" b="1">
                          <a:effectLst/>
                        </a:rPr>
                        <a:t>Parking</a:t>
                      </a:r>
                    </a:p>
                  </a:txBody>
                  <a:tcPr marL="68580" marR="68580" marT="0" marB="0"/>
                </a:tc>
                <a:tc>
                  <a:txBody>
                    <a:bodyPr/>
                    <a:lstStyle/>
                    <a:p>
                      <a:pPr marL="19050" marR="180975" algn="just" fontAlgn="base">
                        <a:spcBef>
                          <a:spcPts val="0"/>
                        </a:spcBef>
                        <a:spcAft>
                          <a:spcPts val="0"/>
                        </a:spcAft>
                      </a:pPr>
                      <a:r>
                        <a:rPr lang="en-US" sz="1600" b="1">
                          <a:effectLst/>
                        </a:rPr>
                        <a:t>Dichotomous indicator of a restaurant that has parking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230142369"/>
                  </a:ext>
                </a:extLst>
              </a:tr>
              <a:tr h="478465">
                <a:tc>
                  <a:txBody>
                    <a:bodyPr/>
                    <a:lstStyle/>
                    <a:p>
                      <a:pPr marL="19050" marR="0" fontAlgn="base">
                        <a:spcBef>
                          <a:spcPts val="0"/>
                        </a:spcBef>
                        <a:spcAft>
                          <a:spcPts val="0"/>
                        </a:spcAft>
                      </a:pPr>
                      <a:r>
                        <a:rPr lang="en-US" sz="1600" b="1">
                          <a:effectLst/>
                        </a:rPr>
                        <a:t>Postal Code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zip code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xmlns="" val="676384341"/>
                  </a:ext>
                </a:extLst>
              </a:tr>
            </a:tbl>
          </a:graphicData>
        </a:graphic>
      </p:graphicFrame>
    </p:spTree>
    <p:extLst>
      <p:ext uri="{BB962C8B-B14F-4D97-AF65-F5344CB8AC3E}">
        <p14:creationId xmlns:p14="http://schemas.microsoft.com/office/powerpoint/2010/main" val="25570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18F2B-8125-4AF2-BF78-41366CCA2346}"/>
              </a:ext>
            </a:extLst>
          </p:cNvPr>
          <p:cNvSpPr>
            <a:spLocks noGrp="1"/>
          </p:cNvSpPr>
          <p:nvPr>
            <p:ph type="title" idx="4294967295"/>
          </p:nvPr>
        </p:nvSpPr>
        <p:spPr>
          <a:xfrm>
            <a:off x="242131" y="13560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xmlns="" id="{6F802B2F-E0C3-4BD3-971B-1F1C0D159204}"/>
              </a:ext>
            </a:extLst>
          </p:cNvPr>
          <p:cNvGraphicFramePr>
            <a:graphicFrameLocks noGrp="1"/>
          </p:cNvGraphicFramePr>
          <p:nvPr>
            <p:extLst>
              <p:ext uri="{D42A27DB-BD31-4B8C-83A1-F6EECF244321}">
                <p14:modId xmlns:p14="http://schemas.microsoft.com/office/powerpoint/2010/main" val="3161563205"/>
              </p:ext>
            </p:extLst>
          </p:nvPr>
        </p:nvGraphicFramePr>
        <p:xfrm>
          <a:off x="655177" y="1125195"/>
          <a:ext cx="10849387" cy="5579665"/>
        </p:xfrm>
        <a:graphic>
          <a:graphicData uri="http://schemas.openxmlformats.org/drawingml/2006/table">
            <a:tbl>
              <a:tblPr firstRow="1" bandRow="1">
                <a:tableStyleId>{125E5076-3810-47DD-B79F-674D7AD40C01}</a:tableStyleId>
              </a:tblPr>
              <a:tblGrid>
                <a:gridCol w="1524587">
                  <a:extLst>
                    <a:ext uri="{9D8B030D-6E8A-4147-A177-3AD203B41FA5}">
                      <a16:colId xmlns:a16="http://schemas.microsoft.com/office/drawing/2014/main" xmlns="" val="2707763429"/>
                    </a:ext>
                  </a:extLst>
                </a:gridCol>
                <a:gridCol w="5052412">
                  <a:extLst>
                    <a:ext uri="{9D8B030D-6E8A-4147-A177-3AD203B41FA5}">
                      <a16:colId xmlns:a16="http://schemas.microsoft.com/office/drawing/2014/main" xmlns="" val="2583959988"/>
                    </a:ext>
                  </a:extLst>
                </a:gridCol>
                <a:gridCol w="1152304">
                  <a:extLst>
                    <a:ext uri="{9D8B030D-6E8A-4147-A177-3AD203B41FA5}">
                      <a16:colId xmlns:a16="http://schemas.microsoft.com/office/drawing/2014/main" xmlns="" val="3106844117"/>
                    </a:ext>
                  </a:extLst>
                </a:gridCol>
                <a:gridCol w="1698909">
                  <a:extLst>
                    <a:ext uri="{9D8B030D-6E8A-4147-A177-3AD203B41FA5}">
                      <a16:colId xmlns:a16="http://schemas.microsoft.com/office/drawing/2014/main" xmlns="" val="2783659451"/>
                    </a:ext>
                  </a:extLst>
                </a:gridCol>
                <a:gridCol w="1421175">
                  <a:extLst>
                    <a:ext uri="{9D8B030D-6E8A-4147-A177-3AD203B41FA5}">
                      <a16:colId xmlns:a16="http://schemas.microsoft.com/office/drawing/2014/main" xmlns="" val="3306785233"/>
                    </a:ext>
                  </a:extLst>
                </a:gridCol>
              </a:tblGrid>
              <a:tr h="581496">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xmlns="" val="134763548"/>
                  </a:ext>
                </a:extLst>
              </a:tr>
              <a:tr h="576841">
                <a:tc>
                  <a:txBody>
                    <a:bodyPr/>
                    <a:lstStyle/>
                    <a:p>
                      <a:pPr marL="19050" marR="0" fontAlgn="base">
                        <a:spcBef>
                          <a:spcPts val="0"/>
                        </a:spcBef>
                        <a:spcAft>
                          <a:spcPts val="0"/>
                        </a:spcAft>
                      </a:pPr>
                      <a:r>
                        <a:rPr lang="en-US" sz="1600" b="1">
                          <a:effectLst/>
                        </a:rPr>
                        <a:t>Reservations</a:t>
                      </a:r>
                    </a:p>
                  </a:txBody>
                  <a:tcPr marL="68580" marR="68580" marT="0" marB="0"/>
                </a:tc>
                <a:tc>
                  <a:txBody>
                    <a:bodyPr/>
                    <a:lstStyle/>
                    <a:p>
                      <a:pPr marL="19050" marR="66675" algn="just" fontAlgn="base">
                        <a:spcBef>
                          <a:spcPts val="0"/>
                        </a:spcBef>
                        <a:spcAft>
                          <a:spcPts val="0"/>
                        </a:spcAft>
                      </a:pPr>
                      <a:r>
                        <a:rPr lang="en-US" sz="1600" b="1">
                          <a:effectLst/>
                        </a:rPr>
                        <a:t>Dichotomous indicator of a restaurant that has reservation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390585248"/>
                  </a:ext>
                </a:extLst>
              </a:tr>
              <a:tr h="299299">
                <a:tc>
                  <a:txBody>
                    <a:bodyPr/>
                    <a:lstStyle/>
                    <a:p>
                      <a:pPr marL="19050" marR="0" fontAlgn="base">
                        <a:spcBef>
                          <a:spcPts val="0"/>
                        </a:spcBef>
                        <a:spcAft>
                          <a:spcPts val="0"/>
                        </a:spcAft>
                      </a:pPr>
                      <a:r>
                        <a:rPr lang="en-US" sz="1600" b="1">
                          <a:effectLst/>
                        </a:rPr>
                        <a:t>Restaurant</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Dichotomous indicator of a business categorized as a restaurant (1=Yes</a:t>
                      </a:r>
                      <a:r>
                        <a:rPr lang="en-US" sz="1600" b="1" baseline="-25000">
                          <a:effectLst/>
                        </a:rPr>
                        <a:t>,</a:t>
                      </a:r>
                      <a:r>
                        <a:rPr lang="en-US" sz="1600" b="1">
                          <a:effectLst/>
                        </a:rPr>
                        <a:t> 0=No)</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Unary</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xmlns="" val="2773208601"/>
                  </a:ext>
                </a:extLst>
              </a:tr>
              <a:tr h="547290">
                <a:tc>
                  <a:txBody>
                    <a:bodyPr/>
                    <a:lstStyle/>
                    <a:p>
                      <a:pPr marL="19050" marR="0" fontAlgn="base">
                        <a:spcBef>
                          <a:spcPts val="0"/>
                        </a:spcBef>
                        <a:spcAft>
                          <a:spcPts val="0"/>
                        </a:spcAft>
                      </a:pPr>
                      <a:r>
                        <a:rPr lang="en-US" sz="1600" b="1">
                          <a:effectLst/>
                        </a:rPr>
                        <a:t>Review_</a:t>
                      </a:r>
                    </a:p>
                    <a:p>
                      <a:pPr marL="19050" marR="0" fontAlgn="base">
                        <a:spcBef>
                          <a:spcPts val="0"/>
                        </a:spcBef>
                        <a:spcAft>
                          <a:spcPts val="0"/>
                        </a:spcAft>
                      </a:pPr>
                      <a:r>
                        <a:rPr lang="en-US" sz="1600" b="1">
                          <a:effectLst/>
                        </a:rPr>
                        <a:t>Count</a:t>
                      </a:r>
                    </a:p>
                  </a:txBody>
                  <a:tcPr marL="68580" marR="68580" marT="0" marB="0"/>
                </a:tc>
                <a:tc>
                  <a:txBody>
                    <a:bodyPr/>
                    <a:lstStyle/>
                    <a:p>
                      <a:pPr marL="19050" marR="0" algn="just" fontAlgn="base">
                        <a:spcBef>
                          <a:spcPts val="0"/>
                        </a:spcBef>
                        <a:spcAft>
                          <a:spcPts val="0"/>
                        </a:spcAft>
                      </a:pPr>
                      <a:r>
                        <a:rPr lang="en-US" sz="1600" b="1">
                          <a:effectLst/>
                        </a:rPr>
                        <a:t>Shows the number of online reviews that each business has received.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1440916966"/>
                  </a:ext>
                </a:extLst>
              </a:tr>
              <a:tr h="547290">
                <a:tc>
                  <a:txBody>
                    <a:bodyPr/>
                    <a:lstStyle/>
                    <a:p>
                      <a:pPr marL="19050" marR="0" fontAlgn="base">
                        <a:spcBef>
                          <a:spcPts val="0"/>
                        </a:spcBef>
                        <a:spcAft>
                          <a:spcPts val="0"/>
                        </a:spcAft>
                      </a:pPr>
                      <a:r>
                        <a:rPr lang="en-US" sz="1600" b="1">
                          <a:effectLst/>
                        </a:rPr>
                        <a:t>Stars</a:t>
                      </a:r>
                    </a:p>
                  </a:txBody>
                  <a:tcPr marL="68580" marR="68580" marT="0" marB="0"/>
                </a:tc>
                <a:tc>
                  <a:txBody>
                    <a:bodyPr/>
                    <a:lstStyle/>
                    <a:p>
                      <a:pPr marL="19050" marR="0" algn="just" fontAlgn="base">
                        <a:spcBef>
                          <a:spcPts val="0"/>
                        </a:spcBef>
                        <a:spcAft>
                          <a:spcPts val="0"/>
                        </a:spcAft>
                      </a:pPr>
                      <a:r>
                        <a:rPr lang="en-US" sz="1600" b="1">
                          <a:effectLst/>
                        </a:rPr>
                        <a:t>Shows the number of star-ratings each business has achieved.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xmlns="" val="3179154926"/>
                  </a:ext>
                </a:extLst>
              </a:tr>
              <a:tr h="547290">
                <a:tc>
                  <a:txBody>
                    <a:bodyPr/>
                    <a:lstStyle/>
                    <a:p>
                      <a:pPr marL="19050" marR="0" lvl="0">
                        <a:spcBef>
                          <a:spcPts val="0"/>
                        </a:spcBef>
                        <a:spcAft>
                          <a:spcPts val="0"/>
                        </a:spcAft>
                        <a:buNone/>
                      </a:pPr>
                      <a:r>
                        <a:rPr lang="en-US" sz="1600" b="1">
                          <a:effectLst/>
                        </a:rPr>
                        <a:t>Ethnicity</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Indicates if a restaurant is labeled as American, Chinese, Italian, Japanese, Mexican, or Other</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xmlns="" val="2428716361"/>
                  </a:ext>
                </a:extLst>
              </a:tr>
              <a:tr h="581496">
                <a:tc>
                  <a:txBody>
                    <a:bodyPr/>
                    <a:lstStyle/>
                    <a:p>
                      <a:pPr marL="19050" marR="0" fontAlgn="base">
                        <a:spcBef>
                          <a:spcPts val="0"/>
                        </a:spcBef>
                        <a:spcAft>
                          <a:spcPts val="0"/>
                        </a:spcAft>
                      </a:pPr>
                      <a:r>
                        <a:rPr lang="en-US" sz="1600" b="1">
                          <a:effectLst/>
                        </a:rPr>
                        <a:t>Table_</a:t>
                      </a:r>
                    </a:p>
                    <a:p>
                      <a:pPr marL="19050" marR="0" fontAlgn="base">
                        <a:spcBef>
                          <a:spcPts val="0"/>
                        </a:spcBef>
                        <a:spcAft>
                          <a:spcPts val="0"/>
                        </a:spcAft>
                      </a:pPr>
                      <a:r>
                        <a:rPr lang="en-US" sz="1600" b="1" err="1">
                          <a:effectLst/>
                        </a:rPr>
                        <a:t>sercice</a:t>
                      </a:r>
                      <a:endParaRPr lang="en-US" sz="1600" b="1">
                        <a:effectLst/>
                      </a:endParaRP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table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756828410"/>
                  </a:ext>
                </a:extLst>
              </a:tr>
              <a:tr h="581496">
                <a:tc>
                  <a:txBody>
                    <a:bodyPr/>
                    <a:lstStyle/>
                    <a:p>
                      <a:pPr marL="19050" marR="0" fontAlgn="base">
                        <a:spcBef>
                          <a:spcPts val="0"/>
                        </a:spcBef>
                        <a:spcAft>
                          <a:spcPts val="0"/>
                        </a:spcAft>
                      </a:pPr>
                      <a:r>
                        <a:rPr lang="en-US" sz="1600" b="1">
                          <a:effectLst/>
                        </a:rPr>
                        <a:t>Takeout</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takeout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1223085380"/>
                  </a:ext>
                </a:extLst>
              </a:tr>
              <a:tr h="581496">
                <a:tc>
                  <a:txBody>
                    <a:bodyPr/>
                    <a:lstStyle/>
                    <a:p>
                      <a:pPr marL="19050" marR="0" fontAlgn="base">
                        <a:spcBef>
                          <a:spcPts val="0"/>
                        </a:spcBef>
                        <a:spcAft>
                          <a:spcPts val="0"/>
                        </a:spcAft>
                      </a:pPr>
                      <a:r>
                        <a:rPr lang="en-US" sz="1600" b="1" err="1">
                          <a:effectLst/>
                        </a:rPr>
                        <a:t>Wheelchairaccepted</a:t>
                      </a: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is wheelchair accessible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564069079"/>
                  </a:ext>
                </a:extLst>
              </a:tr>
              <a:tr h="547290">
                <a:tc>
                  <a:txBody>
                    <a:bodyPr/>
                    <a:lstStyle/>
                    <a:p>
                      <a:pPr marL="19050" marR="0" fontAlgn="base">
                        <a:spcBef>
                          <a:spcPts val="0"/>
                        </a:spcBef>
                        <a:spcAft>
                          <a:spcPts val="0"/>
                        </a:spcAft>
                      </a:pPr>
                      <a:r>
                        <a:rPr lang="en-US" sz="1600" b="1" err="1">
                          <a:effectLst/>
                        </a:rPr>
                        <a:t>Wifi</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includes </a:t>
                      </a:r>
                      <a:r>
                        <a:rPr lang="en-US" sz="1600" b="1" err="1">
                          <a:effectLst/>
                        </a:rPr>
                        <a:t>Wifi</a:t>
                      </a:r>
                      <a:r>
                        <a:rPr lang="en-US" sz="1600" b="1">
                          <a:effectLst/>
                        </a:rPr>
                        <a:t> as an attribute (1=Yes, 0 =No)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xmlns="" val="2713253621"/>
                  </a:ext>
                </a:extLst>
              </a:tr>
            </a:tbl>
          </a:graphicData>
        </a:graphic>
      </p:graphicFrame>
    </p:spTree>
    <p:extLst>
      <p:ext uri="{BB962C8B-B14F-4D97-AF65-F5344CB8AC3E}">
        <p14:creationId xmlns:p14="http://schemas.microsoft.com/office/powerpoint/2010/main" val="122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CA3C4-DE85-4B2B-9D79-DE931DEFC80F}"/>
              </a:ext>
            </a:extLst>
          </p:cNvPr>
          <p:cNvSpPr>
            <a:spLocks noGrp="1"/>
          </p:cNvSpPr>
          <p:nvPr>
            <p:ph type="title" idx="4294967295"/>
          </p:nvPr>
        </p:nvSpPr>
        <p:spPr>
          <a:xfrm>
            <a:off x="331839" y="33286"/>
            <a:ext cx="10515600" cy="1325563"/>
          </a:xfrm>
        </p:spPr>
        <p:txBody>
          <a:bodyPr vert="horz" lIns="91440" tIns="45720" rIns="91440" bIns="45720" rtlCol="0" anchor="ctr">
            <a:normAutofit/>
          </a:bodyPr>
          <a:lstStyle/>
          <a:p>
            <a:pPr algn="l" rtl="0">
              <a:lnSpc>
                <a:spcPct val="90000"/>
              </a:lnSpc>
              <a:spcBef>
                <a:spcPct val="0"/>
              </a:spcBef>
            </a:pPr>
            <a:r>
              <a:rPr lang="en-US" sz="4400" kern="1200">
                <a:solidFill>
                  <a:schemeClr val="accent2">
                    <a:lumMod val="50000"/>
                  </a:schemeClr>
                </a:solidFill>
                <a:latin typeface="+mj-lt"/>
                <a:ea typeface="+mj-ea"/>
                <a:cs typeface="+mj-cs"/>
              </a:rPr>
              <a:t>Variable </a:t>
            </a:r>
            <a:r>
              <a:rPr lang="en-US" sz="4400" kern="1200">
                <a:solidFill>
                  <a:schemeClr val="accent2">
                    <a:lumMod val="50000"/>
                  </a:schemeClr>
                </a:solidFill>
                <a:latin typeface="+mj-lt"/>
                <a:cs typeface="+mj-cs"/>
              </a:rPr>
              <a:t>Worth </a:t>
            </a:r>
            <a:r>
              <a:rPr lang="en-US" sz="4400" kern="1200">
                <a:solidFill>
                  <a:schemeClr val="accent2">
                    <a:lumMod val="50000"/>
                  </a:schemeClr>
                </a:solidFill>
                <a:latin typeface="+mj-lt"/>
                <a:ea typeface="+mj-ea"/>
                <a:cs typeface="+mj-cs"/>
              </a:rPr>
              <a:t>Plot</a:t>
            </a:r>
          </a:p>
        </p:txBody>
      </p:sp>
      <p:pic>
        <p:nvPicPr>
          <p:cNvPr id="3" name="Picture 4" descr="A screenshot of a cell phone&#10;&#10;Description automatically generated">
            <a:extLst>
              <a:ext uri="{FF2B5EF4-FFF2-40B4-BE49-F238E27FC236}">
                <a16:creationId xmlns:a16="http://schemas.microsoft.com/office/drawing/2014/main" xmlns="" id="{C4F28102-3AD6-41F3-9605-FAF8A2550BFF}"/>
              </a:ext>
            </a:extLst>
          </p:cNvPr>
          <p:cNvPicPr>
            <a:picLocks noChangeAspect="1"/>
          </p:cNvPicPr>
          <p:nvPr/>
        </p:nvPicPr>
        <p:blipFill rotWithShape="1">
          <a:blip r:embed="rId2"/>
          <a:srcRect l="1595" r="1291" b="1271"/>
          <a:stretch/>
        </p:blipFill>
        <p:spPr>
          <a:xfrm>
            <a:off x="679256" y="1549094"/>
            <a:ext cx="8587101" cy="4689319"/>
          </a:xfrm>
          <a:prstGeom prst="rect">
            <a:avLst/>
          </a:prstGeom>
        </p:spPr>
      </p:pic>
      <p:sp>
        <p:nvSpPr>
          <p:cNvPr id="4" name="TextBox 3">
            <a:extLst>
              <a:ext uri="{FF2B5EF4-FFF2-40B4-BE49-F238E27FC236}">
                <a16:creationId xmlns:a16="http://schemas.microsoft.com/office/drawing/2014/main" xmlns="" id="{E647F2AF-D7EE-4EFD-AEC2-C3299C0523B7}"/>
              </a:ext>
            </a:extLst>
          </p:cNvPr>
          <p:cNvSpPr txBox="1"/>
          <p:nvPr/>
        </p:nvSpPr>
        <p:spPr>
          <a:xfrm>
            <a:off x="9118190" y="1092609"/>
            <a:ext cx="27432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Calibri"/>
              </a:rPr>
              <a:t>Chain_Counts</a:t>
            </a:r>
            <a:endParaRPr lang="en-US" b="1">
              <a:cs typeface="Calibri"/>
            </a:endParaRPr>
          </a:p>
          <a:p>
            <a:pPr algn="ctr"/>
            <a:endParaRPr lang="en-US" b="1">
              <a:cs typeface="Calibri"/>
            </a:endParaRPr>
          </a:p>
          <a:p>
            <a:pPr algn="ctr"/>
            <a:r>
              <a:rPr lang="en-US" b="1" err="1">
                <a:cs typeface="Calibri"/>
              </a:rPr>
              <a:t>Review_Count</a:t>
            </a:r>
            <a:endParaRPr lang="en-US" b="1">
              <a:cs typeface="Calibri"/>
            </a:endParaRPr>
          </a:p>
          <a:p>
            <a:pPr algn="ctr"/>
            <a:endParaRPr lang="en-US" b="1">
              <a:cs typeface="Calibri"/>
            </a:endParaRPr>
          </a:p>
          <a:p>
            <a:pPr algn="ctr"/>
            <a:r>
              <a:rPr lang="en-US" b="1" err="1">
                <a:cs typeface="Calibri"/>
              </a:rPr>
              <a:t>Good_for_lunch</a:t>
            </a:r>
            <a:endParaRPr lang="en-US" b="1">
              <a:cs typeface="Calibri"/>
            </a:endParaRPr>
          </a:p>
          <a:p>
            <a:pPr algn="ctr"/>
            <a:endParaRPr lang="en-US" b="1">
              <a:cs typeface="Calibri"/>
            </a:endParaRPr>
          </a:p>
          <a:p>
            <a:pPr algn="ctr"/>
            <a:r>
              <a:rPr lang="en-US" b="1" err="1">
                <a:cs typeface="Calibri"/>
              </a:rPr>
              <a:t>Good_for_dinner</a:t>
            </a:r>
            <a:endParaRPr lang="en-US" b="1">
              <a:cs typeface="Calibri"/>
            </a:endParaRPr>
          </a:p>
          <a:p>
            <a:pPr algn="ctr"/>
            <a:endParaRPr lang="en-US" b="1">
              <a:cs typeface="Calibri"/>
            </a:endParaRPr>
          </a:p>
          <a:p>
            <a:pPr algn="ctr"/>
            <a:r>
              <a:rPr lang="en-US" b="1">
                <a:cs typeface="Calibri"/>
              </a:rPr>
              <a:t>Entertainment</a:t>
            </a:r>
          </a:p>
          <a:p>
            <a:pPr algn="ctr"/>
            <a:endParaRPr lang="en-US" b="1">
              <a:cs typeface="Calibri"/>
            </a:endParaRPr>
          </a:p>
          <a:p>
            <a:pPr algn="ctr"/>
            <a:r>
              <a:rPr lang="en-US" b="1" err="1">
                <a:cs typeface="Calibri"/>
              </a:rPr>
              <a:t>Postal_code</a:t>
            </a:r>
            <a:endParaRPr lang="en-US" b="1">
              <a:cs typeface="Calibri"/>
            </a:endParaRPr>
          </a:p>
          <a:p>
            <a:pPr algn="ctr"/>
            <a:endParaRPr lang="en-US" b="1">
              <a:cs typeface="Calibri"/>
            </a:endParaRPr>
          </a:p>
          <a:p>
            <a:pPr algn="ctr"/>
            <a:r>
              <a:rPr lang="en-US" b="1" err="1">
                <a:cs typeface="Calibri"/>
              </a:rPr>
              <a:t>Is_chain</a:t>
            </a:r>
            <a:endParaRPr lang="en-US" b="1">
              <a:cs typeface="Calibri"/>
            </a:endParaRPr>
          </a:p>
          <a:p>
            <a:pPr algn="ctr"/>
            <a:endParaRPr lang="en-US" b="1">
              <a:cs typeface="Calibri"/>
            </a:endParaRPr>
          </a:p>
          <a:p>
            <a:pPr algn="ctr"/>
            <a:r>
              <a:rPr lang="en-US" b="1">
                <a:cs typeface="Calibri"/>
              </a:rPr>
              <a:t>Delivery</a:t>
            </a:r>
          </a:p>
          <a:p>
            <a:pPr algn="ctr"/>
            <a:endParaRPr lang="en-US" b="1">
              <a:cs typeface="Calibri"/>
            </a:endParaRPr>
          </a:p>
          <a:p>
            <a:pPr algn="ctr"/>
            <a:r>
              <a:rPr lang="en-US" b="1" err="1">
                <a:cs typeface="Calibri"/>
              </a:rPr>
              <a:t>FastFood</a:t>
            </a:r>
            <a:endParaRPr lang="en-US" b="1">
              <a:cs typeface="Calibri"/>
            </a:endParaRPr>
          </a:p>
          <a:p>
            <a:pPr algn="ctr"/>
            <a:endParaRPr lang="en-US" b="1">
              <a:cs typeface="Calibri"/>
            </a:endParaRPr>
          </a:p>
          <a:p>
            <a:pPr algn="ctr"/>
            <a:r>
              <a:rPr lang="en-US" b="1">
                <a:cs typeface="Calibri"/>
              </a:rPr>
              <a:t>City</a:t>
            </a:r>
          </a:p>
        </p:txBody>
      </p:sp>
    </p:spTree>
    <p:extLst>
      <p:ext uri="{BB962C8B-B14F-4D97-AF65-F5344CB8AC3E}">
        <p14:creationId xmlns:p14="http://schemas.microsoft.com/office/powerpoint/2010/main" val="6300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304A0-B6EC-497C-AA1F-B1CD42E90BDA}"/>
              </a:ext>
            </a:extLst>
          </p:cNvPr>
          <p:cNvSpPr>
            <a:spLocks noGrp="1"/>
          </p:cNvSpPr>
          <p:nvPr>
            <p:ph type="title" idx="4294967295"/>
          </p:nvPr>
        </p:nvSpPr>
        <p:spPr>
          <a:xfrm>
            <a:off x="644413" y="501947"/>
            <a:ext cx="10150475" cy="757238"/>
          </a:xfrm>
        </p:spPr>
        <p:txBody>
          <a:bodyPr wrap="square" lIns="0" tIns="0" rIns="0" bIns="0" anchor="t">
            <a:spAutoFit/>
          </a:bodyPr>
          <a:lstStyle/>
          <a:p>
            <a:r>
              <a:rPr lang="en-US">
                <a:solidFill>
                  <a:schemeClr val="accent2">
                    <a:lumMod val="50000"/>
                  </a:schemeClr>
                </a:solidFill>
              </a:rPr>
              <a:t>Agenda</a:t>
            </a:r>
          </a:p>
        </p:txBody>
      </p:sp>
      <p:pic>
        <p:nvPicPr>
          <p:cNvPr id="4" name="Picture 4">
            <a:extLst>
              <a:ext uri="{FF2B5EF4-FFF2-40B4-BE49-F238E27FC236}">
                <a16:creationId xmlns:a16="http://schemas.microsoft.com/office/drawing/2014/main" xmlns="" id="{A89B244A-F6C5-4B36-946F-59D21F3507C5}"/>
              </a:ext>
            </a:extLst>
          </p:cNvPr>
          <p:cNvPicPr>
            <a:picLocks noChangeAspect="1"/>
          </p:cNvPicPr>
          <p:nvPr/>
        </p:nvPicPr>
        <p:blipFill rotWithShape="1">
          <a:blip r:embed="rId2"/>
          <a:srcRect r="-178" b="7764"/>
          <a:stretch/>
        </p:blipFill>
        <p:spPr>
          <a:xfrm>
            <a:off x="6882213" y="1167347"/>
            <a:ext cx="4559185" cy="4815753"/>
          </a:xfrm>
          <a:prstGeom prst="rect">
            <a:avLst/>
          </a:prstGeom>
        </p:spPr>
      </p:pic>
      <p:sp>
        <p:nvSpPr>
          <p:cNvPr id="6" name="Rectangle 5">
            <a:extLst>
              <a:ext uri="{FF2B5EF4-FFF2-40B4-BE49-F238E27FC236}">
                <a16:creationId xmlns:a16="http://schemas.microsoft.com/office/drawing/2014/main" xmlns="" id="{F1651EBF-D886-49FC-828B-55836B9DA9F9}"/>
              </a:ext>
            </a:extLst>
          </p:cNvPr>
          <p:cNvSpPr/>
          <p:nvPr/>
        </p:nvSpPr>
        <p:spPr>
          <a:xfrm>
            <a:off x="1009896" y="2103971"/>
            <a:ext cx="341594" cy="29491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1</a:t>
            </a:r>
            <a:endParaRPr lang="en-US" sz="2400" b="1">
              <a:solidFill>
                <a:schemeClr val="bg1">
                  <a:lumMod val="85000"/>
                </a:schemeClr>
              </a:solidFill>
              <a:latin typeface="Arial"/>
              <a:cs typeface="Calibri"/>
            </a:endParaRPr>
          </a:p>
        </p:txBody>
      </p:sp>
      <p:sp>
        <p:nvSpPr>
          <p:cNvPr id="7" name="Rectangle 6">
            <a:extLst>
              <a:ext uri="{FF2B5EF4-FFF2-40B4-BE49-F238E27FC236}">
                <a16:creationId xmlns:a16="http://schemas.microsoft.com/office/drawing/2014/main" xmlns="" id="{CE597D2E-59A9-4C05-8EC3-A35FDF062E29}"/>
              </a:ext>
            </a:extLst>
          </p:cNvPr>
          <p:cNvSpPr/>
          <p:nvPr/>
        </p:nvSpPr>
        <p:spPr>
          <a:xfrm>
            <a:off x="1001702" y="2656973"/>
            <a:ext cx="347640" cy="30177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2</a:t>
            </a:r>
            <a:endParaRPr lang="en-US" sz="2400" b="1">
              <a:solidFill>
                <a:schemeClr val="bg1">
                  <a:lumMod val="85000"/>
                </a:schemeClr>
              </a:solidFill>
              <a:latin typeface="Arial"/>
              <a:cs typeface="Calibri"/>
            </a:endParaRPr>
          </a:p>
        </p:txBody>
      </p:sp>
      <p:sp>
        <p:nvSpPr>
          <p:cNvPr id="8" name="Rectangle 7">
            <a:extLst>
              <a:ext uri="{FF2B5EF4-FFF2-40B4-BE49-F238E27FC236}">
                <a16:creationId xmlns:a16="http://schemas.microsoft.com/office/drawing/2014/main" xmlns="" id="{D737D9F0-FF27-4D2A-9B95-7263C8151045}"/>
              </a:ext>
            </a:extLst>
          </p:cNvPr>
          <p:cNvSpPr/>
          <p:nvPr/>
        </p:nvSpPr>
        <p:spPr>
          <a:xfrm>
            <a:off x="1016485" y="3171247"/>
            <a:ext cx="344681" cy="302982"/>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3</a:t>
            </a:r>
            <a:endParaRPr lang="en-US" sz="2400" b="1">
              <a:solidFill>
                <a:schemeClr val="bg1">
                  <a:lumMod val="85000"/>
                </a:schemeClr>
              </a:solidFill>
              <a:latin typeface="Arial"/>
              <a:cs typeface="Calibri"/>
            </a:endParaRPr>
          </a:p>
        </p:txBody>
      </p:sp>
      <p:sp>
        <p:nvSpPr>
          <p:cNvPr id="9" name="Rectangle 8">
            <a:extLst>
              <a:ext uri="{FF2B5EF4-FFF2-40B4-BE49-F238E27FC236}">
                <a16:creationId xmlns:a16="http://schemas.microsoft.com/office/drawing/2014/main" xmlns="" id="{40818D50-A9E4-4F43-B097-162D66A5ED71}"/>
              </a:ext>
            </a:extLst>
          </p:cNvPr>
          <p:cNvSpPr/>
          <p:nvPr/>
        </p:nvSpPr>
        <p:spPr>
          <a:xfrm>
            <a:off x="1005057" y="3748663"/>
            <a:ext cx="341596" cy="306067"/>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4</a:t>
            </a:r>
            <a:endParaRPr lang="en-US" sz="2400" b="1">
              <a:solidFill>
                <a:schemeClr val="bg1">
                  <a:lumMod val="85000"/>
                </a:schemeClr>
              </a:solidFill>
              <a:latin typeface="Arial"/>
              <a:cs typeface="Calibri"/>
            </a:endParaRPr>
          </a:p>
        </p:txBody>
      </p:sp>
      <p:sp>
        <p:nvSpPr>
          <p:cNvPr id="13" name="TextBox 12">
            <a:extLst>
              <a:ext uri="{FF2B5EF4-FFF2-40B4-BE49-F238E27FC236}">
                <a16:creationId xmlns:a16="http://schemas.microsoft.com/office/drawing/2014/main" xmlns="" id="{B2431574-39C8-45A1-AF55-C5909FC03747}"/>
              </a:ext>
            </a:extLst>
          </p:cNvPr>
          <p:cNvSpPr txBox="1"/>
          <p:nvPr/>
        </p:nvSpPr>
        <p:spPr>
          <a:xfrm>
            <a:off x="1541789" y="2018327"/>
            <a:ext cx="47672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Arial"/>
                <a:cs typeface="Calibri"/>
              </a:rPr>
              <a:t>Introduction</a:t>
            </a:r>
          </a:p>
          <a:p>
            <a:endParaRPr lang="en-US" b="1">
              <a:latin typeface="Arial"/>
              <a:cs typeface="Calibri"/>
            </a:endParaRPr>
          </a:p>
          <a:p>
            <a:r>
              <a:rPr lang="en-US" b="1">
                <a:latin typeface="Arial"/>
                <a:cs typeface="Calibri"/>
              </a:rPr>
              <a:t>Literature Review</a:t>
            </a:r>
          </a:p>
          <a:p>
            <a:endParaRPr lang="en-US" b="1">
              <a:latin typeface="Arial"/>
              <a:cs typeface="Calibri"/>
            </a:endParaRPr>
          </a:p>
          <a:p>
            <a:r>
              <a:rPr lang="en-US" b="1">
                <a:latin typeface="Arial"/>
                <a:cs typeface="Calibri"/>
              </a:rPr>
              <a:t>Data Understanding and Data Cleaning</a:t>
            </a:r>
          </a:p>
          <a:p>
            <a:endParaRPr lang="en-US" b="1">
              <a:latin typeface="Arial"/>
              <a:cs typeface="Calibri"/>
            </a:endParaRPr>
          </a:p>
          <a:p>
            <a:r>
              <a:rPr lang="en-US" b="1">
                <a:latin typeface="Arial"/>
                <a:cs typeface="Calibri"/>
              </a:rPr>
              <a:t>Exploratory Analysis</a:t>
            </a:r>
          </a:p>
          <a:p>
            <a:endParaRPr lang="en-US" b="1">
              <a:latin typeface="Arial"/>
              <a:cs typeface="Calibri"/>
            </a:endParaRPr>
          </a:p>
          <a:p>
            <a:r>
              <a:rPr lang="en-US" b="1">
                <a:latin typeface="Arial"/>
                <a:cs typeface="Calibri"/>
              </a:rPr>
              <a:t>Modeling and Evaluation</a:t>
            </a:r>
          </a:p>
          <a:p>
            <a:endParaRPr lang="en-US" b="1">
              <a:latin typeface="Arial"/>
              <a:cs typeface="Calibri"/>
            </a:endParaRPr>
          </a:p>
          <a:p>
            <a:r>
              <a:rPr lang="en-US" b="1">
                <a:latin typeface="Arial"/>
                <a:cs typeface="Calibri"/>
              </a:rPr>
              <a:t>Conclusion and Recommendations</a:t>
            </a:r>
          </a:p>
          <a:p>
            <a:endParaRPr lang="en-US" b="1">
              <a:latin typeface="Arial"/>
              <a:cs typeface="Calibri"/>
            </a:endParaRPr>
          </a:p>
          <a:p>
            <a:r>
              <a:rPr lang="en-US" b="1">
                <a:latin typeface="Arial"/>
                <a:cs typeface="Calibri"/>
              </a:rPr>
              <a:t>Questions and Answers</a:t>
            </a:r>
          </a:p>
          <a:p>
            <a:endParaRPr lang="en-US" sz="2800" b="1">
              <a:cs typeface="Calibri"/>
            </a:endParaRPr>
          </a:p>
        </p:txBody>
      </p:sp>
      <p:sp>
        <p:nvSpPr>
          <p:cNvPr id="10" name="Rectangle 9">
            <a:extLst>
              <a:ext uri="{FF2B5EF4-FFF2-40B4-BE49-F238E27FC236}">
                <a16:creationId xmlns:a16="http://schemas.microsoft.com/office/drawing/2014/main" xmlns="" id="{5CB4A713-7E9E-4CF5-B170-1E63A36A4799}"/>
              </a:ext>
            </a:extLst>
          </p:cNvPr>
          <p:cNvSpPr/>
          <p:nvPr/>
        </p:nvSpPr>
        <p:spPr>
          <a:xfrm>
            <a:off x="1002638" y="4301414"/>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5</a:t>
            </a:r>
            <a:endParaRPr lang="en-US" sz="2400" b="1">
              <a:solidFill>
                <a:schemeClr val="bg1">
                  <a:lumMod val="85000"/>
                </a:schemeClr>
              </a:solidFill>
              <a:latin typeface="Arial"/>
              <a:cs typeface="Calibri"/>
            </a:endParaRPr>
          </a:p>
        </p:txBody>
      </p:sp>
      <p:sp>
        <p:nvSpPr>
          <p:cNvPr id="11" name="Rectangle 10">
            <a:extLst>
              <a:ext uri="{FF2B5EF4-FFF2-40B4-BE49-F238E27FC236}">
                <a16:creationId xmlns:a16="http://schemas.microsoft.com/office/drawing/2014/main" xmlns="" id="{1558FB03-D851-4F5C-A481-247E59F3CF94}"/>
              </a:ext>
            </a:extLst>
          </p:cNvPr>
          <p:cNvSpPr/>
          <p:nvPr/>
        </p:nvSpPr>
        <p:spPr>
          <a:xfrm>
            <a:off x="1002638" y="4851747"/>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6</a:t>
            </a:r>
            <a:endParaRPr lang="en-US" sz="2400" b="1">
              <a:solidFill>
                <a:schemeClr val="bg1">
                  <a:lumMod val="85000"/>
                </a:schemeClr>
              </a:solidFill>
              <a:latin typeface="Arial"/>
              <a:cs typeface="Calibri"/>
            </a:endParaRPr>
          </a:p>
        </p:txBody>
      </p:sp>
      <p:sp>
        <p:nvSpPr>
          <p:cNvPr id="12" name="Rectangle 11">
            <a:extLst>
              <a:ext uri="{FF2B5EF4-FFF2-40B4-BE49-F238E27FC236}">
                <a16:creationId xmlns:a16="http://schemas.microsoft.com/office/drawing/2014/main" xmlns="" id="{98FA9A3E-2074-489B-B45F-9E90343872E3}"/>
              </a:ext>
            </a:extLst>
          </p:cNvPr>
          <p:cNvSpPr/>
          <p:nvPr/>
        </p:nvSpPr>
        <p:spPr>
          <a:xfrm>
            <a:off x="1002637" y="5376680"/>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7</a:t>
            </a:r>
            <a:endParaRPr lang="en-US" sz="2400" b="1">
              <a:solidFill>
                <a:schemeClr val="bg1">
                  <a:lumMod val="85000"/>
                </a:schemeClr>
              </a:solidFill>
              <a:latin typeface="Arial"/>
              <a:cs typeface="Calibri"/>
            </a:endParaRPr>
          </a:p>
        </p:txBody>
      </p:sp>
    </p:spTree>
    <p:extLst>
      <p:ext uri="{BB962C8B-B14F-4D97-AF65-F5344CB8AC3E}">
        <p14:creationId xmlns:p14="http://schemas.microsoft.com/office/powerpoint/2010/main" val="11449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3045368" y="2300037"/>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Exploratory </a:t>
            </a:r>
            <a:r>
              <a:rPr lang="en-US" sz="6600" kern="1200">
                <a:latin typeface="Arial Black"/>
                <a:cs typeface="+mj-cs"/>
              </a:rPr>
              <a:t/>
            </a:r>
            <a:br>
              <a:rPr lang="en-US" sz="6600" kern="1200">
                <a:latin typeface="Arial Black"/>
                <a:cs typeface="+mj-cs"/>
              </a:rPr>
            </a:br>
            <a:r>
              <a:rPr lang="en-US" sz="6600" kern="1200">
                <a:solidFill>
                  <a:srgbClr val="FFFFFF"/>
                </a:solidFill>
                <a:latin typeface="Arial Black"/>
                <a:cs typeface="+mj-cs"/>
              </a:rPr>
              <a:t>Analysis</a:t>
            </a:r>
          </a:p>
        </p:txBody>
      </p:sp>
    </p:spTree>
    <p:extLst>
      <p:ext uri="{BB962C8B-B14F-4D97-AF65-F5344CB8AC3E}">
        <p14:creationId xmlns:p14="http://schemas.microsoft.com/office/powerpoint/2010/main" val="197332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721F8A-86E2-4FDA-B491-5C693838EAE6}"/>
              </a:ext>
            </a:extLst>
          </p:cNvPr>
          <p:cNvSpPr>
            <a:spLocks noGrp="1"/>
          </p:cNvSpPr>
          <p:nvPr>
            <p:ph type="title" idx="4294967295"/>
          </p:nvPr>
        </p:nvSpPr>
        <p:spPr>
          <a:xfrm>
            <a:off x="513907" y="482157"/>
            <a:ext cx="10150475" cy="757238"/>
          </a:xfrm>
        </p:spPr>
        <p:txBody>
          <a:bodyPr wrap="square" lIns="0" tIns="0" rIns="0" bIns="0" anchor="t">
            <a:spAutoFit/>
          </a:bodyPr>
          <a:lstStyle/>
          <a:p>
            <a:r>
              <a:rPr lang="en-US">
                <a:solidFill>
                  <a:schemeClr val="accent2">
                    <a:lumMod val="50000"/>
                  </a:schemeClr>
                </a:solidFill>
              </a:rPr>
              <a:t>Target Variable "</a:t>
            </a:r>
            <a:r>
              <a:rPr lang="en-US" err="1">
                <a:solidFill>
                  <a:schemeClr val="accent2">
                    <a:lumMod val="50000"/>
                  </a:schemeClr>
                </a:solidFill>
              </a:rPr>
              <a:t>Is_Open</a:t>
            </a:r>
            <a:r>
              <a:rPr lang="en-US">
                <a:solidFill>
                  <a:schemeClr val="accent2">
                    <a:lumMod val="50000"/>
                  </a:schemeClr>
                </a:solidFill>
              </a:rPr>
              <a:t>"</a:t>
            </a:r>
          </a:p>
        </p:txBody>
      </p:sp>
      <p:pic>
        <p:nvPicPr>
          <p:cNvPr id="5" name="Picture 4" descr="A picture containing device&#10;&#10;Description automatically generated">
            <a:extLst>
              <a:ext uri="{FF2B5EF4-FFF2-40B4-BE49-F238E27FC236}">
                <a16:creationId xmlns:a16="http://schemas.microsoft.com/office/drawing/2014/main" xmlns="" id="{FBA6DD7D-F7BF-4F91-8ECC-F6E351794062}"/>
              </a:ext>
            </a:extLst>
          </p:cNvPr>
          <p:cNvPicPr>
            <a:picLocks noChangeAspect="1"/>
          </p:cNvPicPr>
          <p:nvPr/>
        </p:nvPicPr>
        <p:blipFill>
          <a:blip r:embed="rId2"/>
          <a:stretch>
            <a:fillRect/>
          </a:stretch>
        </p:blipFill>
        <p:spPr>
          <a:xfrm>
            <a:off x="1347505" y="1433757"/>
            <a:ext cx="5478167" cy="5168925"/>
          </a:xfrm>
          <a:prstGeom prst="rect">
            <a:avLst/>
          </a:prstGeom>
          <a:effectLst/>
        </p:spPr>
      </p:pic>
      <p:sp>
        <p:nvSpPr>
          <p:cNvPr id="7" name="Text Placeholder 2">
            <a:extLst>
              <a:ext uri="{FF2B5EF4-FFF2-40B4-BE49-F238E27FC236}">
                <a16:creationId xmlns:a16="http://schemas.microsoft.com/office/drawing/2014/main" xmlns="" id="{F2B90041-441D-402F-8FEE-809E7F199D1F}"/>
              </a:ext>
            </a:extLst>
          </p:cNvPr>
          <p:cNvSpPr txBox="1">
            <a:spLocks/>
          </p:cNvSpPr>
          <p:nvPr/>
        </p:nvSpPr>
        <p:spPr>
          <a:xfrm>
            <a:off x="7239450" y="1853612"/>
            <a:ext cx="3950570" cy="4231403"/>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spcAft>
                <a:spcPts val="600"/>
              </a:spcAft>
            </a:pPr>
            <a:r>
              <a:rPr lang="en-US" sz="2000" kern="0">
                <a:latin typeface="Arial"/>
                <a:cs typeface="Arial"/>
              </a:rPr>
              <a:t>1=Is Open</a:t>
            </a:r>
            <a:endParaRPr lang="en-US"/>
          </a:p>
          <a:p>
            <a:pPr>
              <a:lnSpc>
                <a:spcPct val="150000"/>
              </a:lnSpc>
              <a:spcAft>
                <a:spcPts val="600"/>
              </a:spcAft>
            </a:pPr>
            <a:r>
              <a:rPr lang="en-US" sz="2000" kern="0">
                <a:latin typeface="Arial"/>
                <a:cs typeface="Arial"/>
              </a:rPr>
              <a:t>0=Is Not Open (or Closed)</a:t>
            </a:r>
          </a:p>
          <a:p>
            <a:pPr>
              <a:lnSpc>
                <a:spcPct val="150000"/>
              </a:lnSpc>
              <a:spcAft>
                <a:spcPts val="600"/>
              </a:spcAft>
            </a:pPr>
            <a:endParaRPr lang="en-US" sz="2000" kern="0">
              <a:latin typeface="Arial"/>
              <a:cs typeface="Arial"/>
            </a:endParaRPr>
          </a:p>
          <a:p>
            <a:pPr>
              <a:lnSpc>
                <a:spcPct val="150000"/>
              </a:lnSpc>
              <a:spcAft>
                <a:spcPts val="600"/>
              </a:spcAft>
            </a:pPr>
            <a:r>
              <a:rPr lang="en-US" sz="2000" kern="0">
                <a:latin typeface="Arial"/>
                <a:cs typeface="Arial"/>
              </a:rPr>
              <a:t>67.60% of the target variable represent open restaurants, while 32.40% represent closed res</a:t>
            </a:r>
            <a:r>
              <a:rPr lang="en-US" kern="0">
                <a:latin typeface="Arial"/>
                <a:cs typeface="Arial"/>
              </a:rPr>
              <a:t>taurants</a:t>
            </a:r>
          </a:p>
        </p:txBody>
      </p:sp>
    </p:spTree>
    <p:extLst>
      <p:ext uri="{BB962C8B-B14F-4D97-AF65-F5344CB8AC3E}">
        <p14:creationId xmlns:p14="http://schemas.microsoft.com/office/powerpoint/2010/main" val="374774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1F1AD6-3E3F-43B0-B84E-997758A6A07F}"/>
              </a:ext>
            </a:extLst>
          </p:cNvPr>
          <p:cNvSpPr>
            <a:spLocks noGrp="1"/>
          </p:cNvSpPr>
          <p:nvPr>
            <p:ph type="title" idx="4294967295"/>
          </p:nvPr>
        </p:nvSpPr>
        <p:spPr>
          <a:xfrm>
            <a:off x="549349" y="384692"/>
            <a:ext cx="10150475" cy="757238"/>
          </a:xfrm>
        </p:spPr>
        <p:txBody>
          <a:bodyPr wrap="square" lIns="0" tIns="0" rIns="0" bIns="0" anchor="t">
            <a:spAutoFit/>
          </a:bodyPr>
          <a:lstStyle/>
          <a:p>
            <a:r>
              <a:rPr lang="en-US" err="1">
                <a:solidFill>
                  <a:schemeClr val="accent2">
                    <a:lumMod val="50000"/>
                  </a:schemeClr>
                </a:solidFill>
              </a:rPr>
              <a:t>Is_Chain</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xmlns="" id="{62215396-6E29-48D0-B12D-61F7E677075B}"/>
              </a:ext>
            </a:extLst>
          </p:cNvPr>
          <p:cNvPicPr>
            <a:picLocks noChangeAspect="1"/>
          </p:cNvPicPr>
          <p:nvPr/>
        </p:nvPicPr>
        <p:blipFill rotWithShape="1">
          <a:blip r:embed="rId2"/>
          <a:srcRect l="3584" r="694" b="-129"/>
          <a:stretch/>
        </p:blipFill>
        <p:spPr>
          <a:xfrm>
            <a:off x="643939" y="1424895"/>
            <a:ext cx="7015858" cy="3441499"/>
          </a:xfrm>
          <a:prstGeom prst="rect">
            <a:avLst/>
          </a:prstGeom>
        </p:spPr>
      </p:pic>
      <p:pic>
        <p:nvPicPr>
          <p:cNvPr id="8" name="Picture 5" descr="A picture containing electronics, device&#10;&#10;Description automatically generated">
            <a:extLst>
              <a:ext uri="{FF2B5EF4-FFF2-40B4-BE49-F238E27FC236}">
                <a16:creationId xmlns:a16="http://schemas.microsoft.com/office/drawing/2014/main" xmlns="" id="{8A9DDFA4-0145-4493-A89E-AEFC62BAF54F}"/>
              </a:ext>
            </a:extLst>
          </p:cNvPr>
          <p:cNvPicPr>
            <a:picLocks noChangeAspect="1"/>
          </p:cNvPicPr>
          <p:nvPr/>
        </p:nvPicPr>
        <p:blipFill rotWithShape="1">
          <a:blip r:embed="rId3"/>
          <a:srcRect l="1888" r="1080"/>
          <a:stretch/>
        </p:blipFill>
        <p:spPr>
          <a:xfrm>
            <a:off x="7836843" y="1242623"/>
            <a:ext cx="3825952" cy="3634656"/>
          </a:xfrm>
          <a:prstGeom prst="rect">
            <a:avLst/>
          </a:prstGeom>
        </p:spPr>
      </p:pic>
      <p:sp>
        <p:nvSpPr>
          <p:cNvPr id="10" name="Content Placeholder 9">
            <a:extLst>
              <a:ext uri="{FF2B5EF4-FFF2-40B4-BE49-F238E27FC236}">
                <a16:creationId xmlns:a16="http://schemas.microsoft.com/office/drawing/2014/main" xmlns="" id="{3663171D-5098-447E-A710-41119B604135}"/>
              </a:ext>
            </a:extLst>
          </p:cNvPr>
          <p:cNvSpPr txBox="1">
            <a:spLocks/>
          </p:cNvSpPr>
          <p:nvPr/>
        </p:nvSpPr>
        <p:spPr>
          <a:xfrm>
            <a:off x="493608" y="5134869"/>
            <a:ext cx="11364835" cy="356315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There are 11,179 (31.66%) chain restaurants and 24,126 (68.34%) restaurants that are not classified as chain restaurants. </a:t>
            </a:r>
            <a:endParaRPr lang="en-US">
              <a:cs typeface="Calibri"/>
            </a:endParaRPr>
          </a:p>
          <a:p>
            <a:pPr marL="342900" indent="-342900" algn="just">
              <a:spcAft>
                <a:spcPts val="600"/>
              </a:spcAft>
              <a:buFont typeface="Wingdings"/>
              <a:buChar char="v"/>
            </a:pPr>
            <a:r>
              <a:rPr lang="en-US" kern="0">
                <a:latin typeface="Arial"/>
                <a:cs typeface="Arial"/>
              </a:rPr>
              <a:t>"Large chains have the resources to ride out a protracted shutdown, but independent restaurants” find it harder to survive in same climate</a:t>
            </a:r>
            <a:r>
              <a:rPr lang="en-US" sz="2400" kern="0"/>
              <a:t> </a:t>
            </a:r>
            <a:r>
              <a:rPr lang="en-US" i="1" kern="0"/>
              <a:t>(Severson &amp; Yaffe-Bellany, 2020)</a:t>
            </a:r>
            <a:r>
              <a:rPr lang="en-US" sz="2000" kern="0"/>
              <a:t>.</a:t>
            </a:r>
            <a:endParaRPr lang="en-US" sz="2000" kern="0">
              <a:cs typeface="Calibri"/>
            </a:endParaRPr>
          </a:p>
        </p:txBody>
      </p:sp>
    </p:spTree>
    <p:extLst>
      <p:ext uri="{BB962C8B-B14F-4D97-AF65-F5344CB8AC3E}">
        <p14:creationId xmlns:p14="http://schemas.microsoft.com/office/powerpoint/2010/main" val="83784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25FAAE-C189-4C95-8435-5F957C990337}"/>
              </a:ext>
            </a:extLst>
          </p:cNvPr>
          <p:cNvSpPr>
            <a:spLocks noGrp="1"/>
          </p:cNvSpPr>
          <p:nvPr>
            <p:ph type="title" idx="4294967295"/>
          </p:nvPr>
        </p:nvSpPr>
        <p:spPr>
          <a:xfrm>
            <a:off x="593652" y="349250"/>
            <a:ext cx="10150475" cy="757238"/>
          </a:xfrm>
        </p:spPr>
        <p:txBody>
          <a:bodyPr wrap="square" lIns="0" tIns="0" rIns="0" bIns="0" anchor="t">
            <a:spAutoFit/>
          </a:bodyPr>
          <a:lstStyle/>
          <a:p>
            <a:r>
              <a:rPr lang="en-US">
                <a:solidFill>
                  <a:schemeClr val="accent2">
                    <a:lumMod val="50000"/>
                  </a:schemeClr>
                </a:solidFill>
              </a:rPr>
              <a:t>Delivery</a:t>
            </a:r>
          </a:p>
        </p:txBody>
      </p:sp>
      <p:pic>
        <p:nvPicPr>
          <p:cNvPr id="6" name="Picture 4" descr="A screenshot of a cell phone&#10;&#10;Description automatically generated">
            <a:extLst>
              <a:ext uri="{FF2B5EF4-FFF2-40B4-BE49-F238E27FC236}">
                <a16:creationId xmlns:a16="http://schemas.microsoft.com/office/drawing/2014/main" xmlns="" id="{D1B9B058-3615-41ED-B0DB-2B337AEEE538}"/>
              </a:ext>
            </a:extLst>
          </p:cNvPr>
          <p:cNvPicPr>
            <a:picLocks noChangeAspect="1"/>
          </p:cNvPicPr>
          <p:nvPr/>
        </p:nvPicPr>
        <p:blipFill>
          <a:blip r:embed="rId2"/>
          <a:stretch>
            <a:fillRect/>
          </a:stretch>
        </p:blipFill>
        <p:spPr>
          <a:xfrm>
            <a:off x="475222" y="1286783"/>
            <a:ext cx="11240217" cy="3797944"/>
          </a:xfrm>
          <a:prstGeom prst="rect">
            <a:avLst/>
          </a:prstGeom>
        </p:spPr>
      </p:pic>
      <p:sp>
        <p:nvSpPr>
          <p:cNvPr id="8" name="Content Placeholder 3">
            <a:extLst>
              <a:ext uri="{FF2B5EF4-FFF2-40B4-BE49-F238E27FC236}">
                <a16:creationId xmlns:a16="http://schemas.microsoft.com/office/drawing/2014/main" xmlns="" id="{1DFC6739-8201-4EF9-BB70-6B02063AC6F6}"/>
              </a:ext>
            </a:extLst>
          </p:cNvPr>
          <p:cNvSpPr txBox="1">
            <a:spLocks/>
          </p:cNvSpPr>
          <p:nvPr/>
        </p:nvSpPr>
        <p:spPr>
          <a:xfrm>
            <a:off x="471687" y="5045501"/>
            <a:ext cx="11165647" cy="1535865"/>
          </a:xfrm>
          <a:prstGeom prst="rect">
            <a:avLst/>
          </a:prstGeom>
        </p:spPr>
        <p:txBody>
          <a:bodyPr vert="horz" lIns="91440" tIns="45720" rIns="91440" bIns="45720" rtlCol="0" anchor="ct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285750" algn="just" rtl="0">
              <a:lnSpc>
                <a:spcPct val="90000"/>
              </a:lnSpc>
              <a:spcAft>
                <a:spcPts val="600"/>
              </a:spcAft>
              <a:buFont typeface="Wingdings" panose="020B0604020202020204" pitchFamily="34" charset="0"/>
              <a:buChar char="v"/>
            </a:pPr>
            <a:r>
              <a:rPr lang="en-US" kern="1200">
                <a:latin typeface="Arial"/>
                <a:cs typeface="Arial"/>
              </a:rPr>
              <a:t>That 20.72% of restaurants that offer delivery are closed (12,042 total delivery restaurants) while 38.44% of restaurants that do not offer delivery are closed (23,263 total non-delivery restaurants).</a:t>
            </a:r>
            <a:endParaRPr lang="en-US">
              <a:cs typeface="Calibri"/>
            </a:endParaRPr>
          </a:p>
          <a:p>
            <a:pPr marL="342900" indent="-285750" algn="just" rtl="0">
              <a:lnSpc>
                <a:spcPct val="90000"/>
              </a:lnSpc>
              <a:spcAft>
                <a:spcPts val="600"/>
              </a:spcAft>
              <a:buFont typeface="Wingdings" panose="020B0604020202020204" pitchFamily="34" charset="0"/>
              <a:buChar char="v"/>
            </a:pPr>
            <a:r>
              <a:rPr lang="en-US" kern="1200">
                <a:latin typeface="Arial"/>
                <a:cs typeface="Arial"/>
              </a:rPr>
              <a:t>Delivery services are a popular dining option with U.S. consumers, as a November 2016 survey found that 20 percent of respondents use food delivery at least once a week.</a:t>
            </a:r>
          </a:p>
        </p:txBody>
      </p:sp>
    </p:spTree>
    <p:extLst>
      <p:ext uri="{BB962C8B-B14F-4D97-AF65-F5344CB8AC3E}">
        <p14:creationId xmlns:p14="http://schemas.microsoft.com/office/powerpoint/2010/main" val="302137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1A1DDD-6637-4FBA-B35F-0EA97ACFED6C}"/>
              </a:ext>
            </a:extLst>
          </p:cNvPr>
          <p:cNvSpPr>
            <a:spLocks noGrp="1"/>
          </p:cNvSpPr>
          <p:nvPr>
            <p:ph type="title" idx="4294967295"/>
          </p:nvPr>
        </p:nvSpPr>
        <p:spPr>
          <a:xfrm>
            <a:off x="607723" y="277324"/>
            <a:ext cx="10150475" cy="757238"/>
          </a:xfrm>
        </p:spPr>
        <p:txBody>
          <a:bodyPr wrap="square" lIns="0" tIns="0" rIns="0" bIns="0" anchor="t">
            <a:spAutoFit/>
          </a:bodyPr>
          <a:lstStyle/>
          <a:p>
            <a:r>
              <a:rPr lang="en-US">
                <a:solidFill>
                  <a:schemeClr val="accent2">
                    <a:lumMod val="50000"/>
                  </a:schemeClr>
                </a:solidFill>
              </a:rPr>
              <a:t>Fast Food</a:t>
            </a:r>
          </a:p>
        </p:txBody>
      </p:sp>
      <p:sp>
        <p:nvSpPr>
          <p:cNvPr id="9" name="TextBox 8">
            <a:extLst>
              <a:ext uri="{FF2B5EF4-FFF2-40B4-BE49-F238E27FC236}">
                <a16:creationId xmlns:a16="http://schemas.microsoft.com/office/drawing/2014/main" xmlns="" id="{247459E1-FCE6-47E8-A299-013E6F830D71}"/>
              </a:ext>
            </a:extLst>
          </p:cNvPr>
          <p:cNvSpPr txBox="1"/>
          <p:nvPr/>
        </p:nvSpPr>
        <p:spPr>
          <a:xfrm>
            <a:off x="746052" y="5220586"/>
            <a:ext cx="109479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There are 5,518 (15.63%) fast food restaurants in the dataset while 29,787 (84.37%) of them are not fast food restaurants i.e., they are dining restaurants, café, buffet and so on.​</a:t>
            </a:r>
            <a:endParaRPr lang="en-US">
              <a:cs typeface="Calibri"/>
            </a:endParaRPr>
          </a:p>
          <a:p>
            <a:pPr marL="285750" indent="-285750">
              <a:buFont typeface="Wingdings"/>
              <a:buChar char="v"/>
            </a:pPr>
            <a:endParaRPr lang="en-US">
              <a:latin typeface="Arial"/>
              <a:cs typeface="Arial"/>
            </a:endParaRPr>
          </a:p>
          <a:p>
            <a:pPr marL="285750" indent="-285750">
              <a:buFont typeface="Wingdings"/>
              <a:buChar char="v"/>
            </a:pPr>
            <a:r>
              <a:rPr lang="en-US">
                <a:latin typeface="Arial"/>
                <a:cs typeface="Arial"/>
              </a:rPr>
              <a:t>Almost a three times higher rate of closure in non fast food restaurants than in fast food restaurants.</a:t>
            </a:r>
          </a:p>
        </p:txBody>
      </p:sp>
      <p:pic>
        <p:nvPicPr>
          <p:cNvPr id="5" name="Picture 6" descr="A screenshot of a cell phone&#10;&#10;Description automatically generated">
            <a:extLst>
              <a:ext uri="{FF2B5EF4-FFF2-40B4-BE49-F238E27FC236}">
                <a16:creationId xmlns:a16="http://schemas.microsoft.com/office/drawing/2014/main" xmlns="" id="{CE198160-4FF0-4AD6-9D31-51603F9BDA2B}"/>
              </a:ext>
            </a:extLst>
          </p:cNvPr>
          <p:cNvPicPr>
            <a:picLocks noChangeAspect="1"/>
          </p:cNvPicPr>
          <p:nvPr/>
        </p:nvPicPr>
        <p:blipFill>
          <a:blip r:embed="rId2"/>
          <a:stretch>
            <a:fillRect/>
          </a:stretch>
        </p:blipFill>
        <p:spPr>
          <a:xfrm>
            <a:off x="6270813" y="1132335"/>
            <a:ext cx="5326155" cy="3674450"/>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xmlns="" id="{28A407D0-A3F2-4278-81A2-C293F6D3A5D5}"/>
              </a:ext>
            </a:extLst>
          </p:cNvPr>
          <p:cNvPicPr>
            <a:picLocks noChangeAspect="1"/>
          </p:cNvPicPr>
          <p:nvPr/>
        </p:nvPicPr>
        <p:blipFill>
          <a:blip r:embed="rId3"/>
          <a:stretch>
            <a:fillRect/>
          </a:stretch>
        </p:blipFill>
        <p:spPr>
          <a:xfrm>
            <a:off x="785532" y="1131435"/>
            <a:ext cx="5309346" cy="3676247"/>
          </a:xfrm>
          <a:prstGeom prst="rect">
            <a:avLst/>
          </a:prstGeom>
        </p:spPr>
      </p:pic>
    </p:spTree>
    <p:extLst>
      <p:ext uri="{BB962C8B-B14F-4D97-AF65-F5344CB8AC3E}">
        <p14:creationId xmlns:p14="http://schemas.microsoft.com/office/powerpoint/2010/main" val="17365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EB0F6-B7D5-408C-8FDD-3050351986FC}"/>
              </a:ext>
            </a:extLst>
          </p:cNvPr>
          <p:cNvSpPr>
            <a:spLocks noGrp="1"/>
          </p:cNvSpPr>
          <p:nvPr>
            <p:ph type="title" idx="4294967295"/>
          </p:nvPr>
        </p:nvSpPr>
        <p:spPr>
          <a:xfrm>
            <a:off x="351031" y="173604"/>
            <a:ext cx="10150475" cy="757238"/>
          </a:xfrm>
        </p:spPr>
        <p:txBody>
          <a:bodyPr wrap="square" lIns="0" tIns="0" rIns="0" bIns="0" anchor="t">
            <a:spAutoFit/>
          </a:bodyPr>
          <a:lstStyle/>
          <a:p>
            <a:r>
              <a:rPr lang="en-US">
                <a:solidFill>
                  <a:schemeClr val="accent2">
                    <a:lumMod val="50000"/>
                  </a:schemeClr>
                </a:solidFill>
              </a:rPr>
              <a:t>Entertainment</a:t>
            </a:r>
          </a:p>
        </p:txBody>
      </p:sp>
      <p:sp>
        <p:nvSpPr>
          <p:cNvPr id="8" name="Content Placeholder 10">
            <a:extLst>
              <a:ext uri="{FF2B5EF4-FFF2-40B4-BE49-F238E27FC236}">
                <a16:creationId xmlns:a16="http://schemas.microsoft.com/office/drawing/2014/main" xmlns="" id="{DD77E565-9A00-4FCA-9FE2-84EA12056D0D}"/>
              </a:ext>
            </a:extLst>
          </p:cNvPr>
          <p:cNvSpPr txBox="1">
            <a:spLocks/>
          </p:cNvSpPr>
          <p:nvPr/>
        </p:nvSpPr>
        <p:spPr>
          <a:xfrm>
            <a:off x="979044" y="4839587"/>
            <a:ext cx="10498661" cy="3785419"/>
          </a:xfrm>
          <a:prstGeom prst="rect">
            <a:avLst/>
          </a:prstGeom>
        </p:spPr>
        <p:txBody>
          <a:bodyPr wrap="square"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In the dataset, 22,149 (62.74%) restaurants offer one or more forms of entertainment such as Background Music, Live Music, Jukebox and karaoke while 13,156 (37.26%) restaurants do not offer any entertainment.</a:t>
            </a:r>
          </a:p>
          <a:p>
            <a:pPr marL="342900" indent="-342900" algn="just">
              <a:spcAft>
                <a:spcPts val="600"/>
              </a:spcAft>
              <a:buFont typeface="Wingdings"/>
              <a:buChar char="v"/>
            </a:pPr>
            <a:r>
              <a:rPr lang="en-US" kern="0">
                <a:latin typeface="Arial"/>
                <a:cs typeface="Arial"/>
              </a:rPr>
              <a:t>There is a higher rate of closure in restaurants that do not provide entertainment. Experiences such as background music and other forms of entertainment are statistically significant predictors of satisfaction and repeat patronage</a:t>
            </a:r>
            <a:r>
              <a:rPr lang="en-US" sz="2000" kern="0"/>
              <a:t> </a:t>
            </a:r>
            <a:r>
              <a:rPr lang="en-US" i="1" kern="0"/>
              <a:t>(DiPietro 2016)</a:t>
            </a:r>
            <a:r>
              <a:rPr lang="en-US" sz="2000" kern="0"/>
              <a:t>.</a:t>
            </a:r>
            <a:endParaRPr lang="en-US" sz="2000" kern="0">
              <a:cs typeface="Calibri"/>
            </a:endParaRPr>
          </a:p>
        </p:txBody>
      </p:sp>
      <p:pic>
        <p:nvPicPr>
          <p:cNvPr id="11" name="Picture 11" descr="A screenshot of a cell phone&#10;&#10;Description automatically generated">
            <a:extLst>
              <a:ext uri="{FF2B5EF4-FFF2-40B4-BE49-F238E27FC236}">
                <a16:creationId xmlns:a16="http://schemas.microsoft.com/office/drawing/2014/main" xmlns="" id="{6B36DF8B-552A-4EAA-9222-6146908615C1}"/>
              </a:ext>
            </a:extLst>
          </p:cNvPr>
          <p:cNvPicPr>
            <a:picLocks noChangeAspect="1"/>
          </p:cNvPicPr>
          <p:nvPr/>
        </p:nvPicPr>
        <p:blipFill>
          <a:blip r:embed="rId2"/>
          <a:stretch>
            <a:fillRect/>
          </a:stretch>
        </p:blipFill>
        <p:spPr>
          <a:xfrm>
            <a:off x="1116107" y="1050910"/>
            <a:ext cx="5113243" cy="3557151"/>
          </a:xfrm>
          <a:prstGeom prst="rect">
            <a:avLst/>
          </a:prstGeom>
        </p:spPr>
      </p:pic>
      <p:pic>
        <p:nvPicPr>
          <p:cNvPr id="12" name="Picture 12" descr="A picture containing screenshot&#10;&#10;Description automatically generated">
            <a:extLst>
              <a:ext uri="{FF2B5EF4-FFF2-40B4-BE49-F238E27FC236}">
                <a16:creationId xmlns:a16="http://schemas.microsoft.com/office/drawing/2014/main" xmlns="" id="{830F03CE-2B02-4235-BB19-29584B2590A5}"/>
              </a:ext>
            </a:extLst>
          </p:cNvPr>
          <p:cNvPicPr>
            <a:picLocks noChangeAspect="1"/>
          </p:cNvPicPr>
          <p:nvPr/>
        </p:nvPicPr>
        <p:blipFill>
          <a:blip r:embed="rId3"/>
          <a:stretch>
            <a:fillRect/>
          </a:stretch>
        </p:blipFill>
        <p:spPr>
          <a:xfrm>
            <a:off x="6562165" y="1049188"/>
            <a:ext cx="5124449" cy="3549389"/>
          </a:xfrm>
          <a:prstGeom prst="rect">
            <a:avLst/>
          </a:prstGeom>
        </p:spPr>
      </p:pic>
    </p:spTree>
    <p:extLst>
      <p:ext uri="{BB962C8B-B14F-4D97-AF65-F5344CB8AC3E}">
        <p14:creationId xmlns:p14="http://schemas.microsoft.com/office/powerpoint/2010/main" val="37468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A570EA9-760C-45A1-BEB1-9BD05959E757}"/>
              </a:ext>
            </a:extLst>
          </p:cNvPr>
          <p:cNvSpPr>
            <a:spLocks noGrp="1"/>
          </p:cNvSpPr>
          <p:nvPr>
            <p:ph type="title" idx="4294967295"/>
          </p:nvPr>
        </p:nvSpPr>
        <p:spPr>
          <a:xfrm>
            <a:off x="248092" y="304283"/>
            <a:ext cx="10148888" cy="757238"/>
          </a:xfrm>
        </p:spPr>
        <p:txBody>
          <a:bodyPr wrap="square" lIns="0" tIns="0" rIns="0" bIns="0" anchor="t">
            <a:spAutoFit/>
          </a:bodyPr>
          <a:lstStyle/>
          <a:p>
            <a:r>
              <a:rPr lang="en-US">
                <a:solidFill>
                  <a:schemeClr val="accent2">
                    <a:lumMod val="50000"/>
                  </a:schemeClr>
                </a:solidFill>
              </a:rPr>
              <a:t>Good for Dinner</a:t>
            </a:r>
          </a:p>
        </p:txBody>
      </p:sp>
      <p:sp>
        <p:nvSpPr>
          <p:cNvPr id="10" name="Content Placeholder 41">
            <a:extLst>
              <a:ext uri="{FF2B5EF4-FFF2-40B4-BE49-F238E27FC236}">
                <a16:creationId xmlns:a16="http://schemas.microsoft.com/office/drawing/2014/main" xmlns="" id="{417B7C1C-8570-4E44-A5F8-3C4ED2984014}"/>
              </a:ext>
            </a:extLst>
          </p:cNvPr>
          <p:cNvSpPr txBox="1">
            <a:spLocks/>
          </p:cNvSpPr>
          <p:nvPr/>
        </p:nvSpPr>
        <p:spPr>
          <a:xfrm>
            <a:off x="437066" y="4999179"/>
            <a:ext cx="11326355" cy="3563159"/>
          </a:xfrm>
          <a:prstGeom prst="rect">
            <a:avLst/>
          </a:prstGeom>
        </p:spPr>
        <p:txBody>
          <a:bodyPr vert="horz" wrap="square" lIns="91440" tIns="45720" rIns="91440" bIns="45720" rtlCol="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rtl="0">
              <a:spcBef>
                <a:spcPts val="1000"/>
              </a:spcBef>
              <a:buFont typeface="Wingdings"/>
              <a:buChar char="v"/>
            </a:pPr>
            <a:r>
              <a:rPr lang="en-US" kern="1200">
                <a:latin typeface="Arial"/>
                <a:cs typeface="Arial"/>
              </a:rPr>
              <a:t>There are 212.8 more reviews on average for restaurants that are good for dinner time in comparison to restaurants that do not offer dinner services with an average of 53 reviews. </a:t>
            </a:r>
            <a:endParaRPr lang="en-US">
              <a:cs typeface="Calibri"/>
            </a:endParaRPr>
          </a:p>
          <a:p>
            <a:pPr marL="285750" indent="-285750" algn="just">
              <a:spcBef>
                <a:spcPts val="1000"/>
              </a:spcBef>
              <a:buFont typeface="Wingdings"/>
              <a:buChar char="v"/>
            </a:pPr>
            <a:r>
              <a:rPr lang="en-US">
                <a:latin typeface="Arial"/>
                <a:ea typeface="+mn-lt"/>
                <a:cs typeface="+mn-lt"/>
              </a:rPr>
              <a:t>High review counts and closed restaurants are mutually exclusive, meaning they cannot occur at the same time. On the other hand, high review counts and open restaurants are mutually inclusive, meaning they occur together.</a:t>
            </a:r>
            <a:endParaRPr lang="en-US">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xmlns="" id="{9CA4CB9E-F39F-44AB-8E15-1948028EAF17}"/>
              </a:ext>
            </a:extLst>
          </p:cNvPr>
          <p:cNvPicPr>
            <a:picLocks noChangeAspect="1"/>
          </p:cNvPicPr>
          <p:nvPr/>
        </p:nvPicPr>
        <p:blipFill>
          <a:blip r:embed="rId2"/>
          <a:stretch>
            <a:fillRect/>
          </a:stretch>
        </p:blipFill>
        <p:spPr>
          <a:xfrm>
            <a:off x="796738" y="1209085"/>
            <a:ext cx="5247714" cy="364421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xmlns="" id="{9F019D63-2A09-4039-A9E1-6BF49956B7B6}"/>
              </a:ext>
            </a:extLst>
          </p:cNvPr>
          <p:cNvPicPr>
            <a:picLocks noChangeAspect="1"/>
          </p:cNvPicPr>
          <p:nvPr/>
        </p:nvPicPr>
        <p:blipFill>
          <a:blip r:embed="rId3"/>
          <a:stretch>
            <a:fillRect/>
          </a:stretch>
        </p:blipFill>
        <p:spPr>
          <a:xfrm>
            <a:off x="6181165" y="1357782"/>
            <a:ext cx="5886450" cy="3335612"/>
          </a:xfrm>
          <a:prstGeom prst="rect">
            <a:avLst/>
          </a:prstGeom>
        </p:spPr>
      </p:pic>
    </p:spTree>
    <p:extLst>
      <p:ext uri="{BB962C8B-B14F-4D97-AF65-F5344CB8AC3E}">
        <p14:creationId xmlns:p14="http://schemas.microsoft.com/office/powerpoint/2010/main" val="220331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A7152-BA0A-4E6F-880E-0B87057BF124}"/>
              </a:ext>
            </a:extLst>
          </p:cNvPr>
          <p:cNvSpPr>
            <a:spLocks noGrp="1"/>
          </p:cNvSpPr>
          <p:nvPr>
            <p:ph type="title" idx="4294967295"/>
          </p:nvPr>
        </p:nvSpPr>
        <p:spPr>
          <a:xfrm>
            <a:off x="372140" y="357557"/>
            <a:ext cx="10148888" cy="757237"/>
          </a:xfrm>
        </p:spPr>
        <p:txBody>
          <a:bodyPr wrap="square" lIns="0" tIns="0" rIns="0" bIns="0" anchor="t">
            <a:spAutoFit/>
          </a:bodyPr>
          <a:lstStyle/>
          <a:p>
            <a:r>
              <a:rPr lang="en-US">
                <a:solidFill>
                  <a:schemeClr val="accent2">
                    <a:lumMod val="50000"/>
                  </a:schemeClr>
                </a:solidFill>
              </a:rPr>
              <a:t>Postal Codes</a:t>
            </a:r>
          </a:p>
        </p:txBody>
      </p:sp>
      <p:sp>
        <p:nvSpPr>
          <p:cNvPr id="8" name="Content Placeholder 3">
            <a:extLst>
              <a:ext uri="{FF2B5EF4-FFF2-40B4-BE49-F238E27FC236}">
                <a16:creationId xmlns:a16="http://schemas.microsoft.com/office/drawing/2014/main" xmlns="" id="{B9ED3450-4804-46E9-9C92-905BD04614D2}"/>
              </a:ext>
            </a:extLst>
          </p:cNvPr>
          <p:cNvSpPr txBox="1">
            <a:spLocks/>
          </p:cNvSpPr>
          <p:nvPr/>
        </p:nvSpPr>
        <p:spPr>
          <a:xfrm>
            <a:off x="7837968" y="2119423"/>
            <a:ext cx="3952426" cy="378541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150000"/>
              </a:lnSpc>
              <a:spcAft>
                <a:spcPts val="600"/>
              </a:spcAft>
            </a:pPr>
            <a:r>
              <a:rPr lang="en" kern="0">
                <a:latin typeface="Arial"/>
                <a:cs typeface="Arial"/>
              </a:rPr>
              <a:t>4 (89102, 89103, 89109, 89139) out of the top 6 postal codes have the highest rate of closure overall. All 4 postal codes are Las Vegas postal codes which are probably home to various restaurants who want to profit from the bustling market. </a:t>
            </a:r>
            <a:endParaRPr lang="en-US" kern="0">
              <a:latin typeface="Arial"/>
              <a:cs typeface="Arial"/>
            </a:endParaRPr>
          </a:p>
        </p:txBody>
      </p:sp>
      <p:pic>
        <p:nvPicPr>
          <p:cNvPr id="5" name="Picture 6" descr="A screenshot of a cell phone&#10;&#10;Description automatically generated">
            <a:extLst>
              <a:ext uri="{FF2B5EF4-FFF2-40B4-BE49-F238E27FC236}">
                <a16:creationId xmlns:a16="http://schemas.microsoft.com/office/drawing/2014/main" xmlns="" id="{6034E8FD-8818-453C-87F7-21D25EDE1074}"/>
              </a:ext>
            </a:extLst>
          </p:cNvPr>
          <p:cNvPicPr>
            <a:picLocks noChangeAspect="1"/>
          </p:cNvPicPr>
          <p:nvPr/>
        </p:nvPicPr>
        <p:blipFill>
          <a:blip r:embed="rId2"/>
          <a:stretch>
            <a:fillRect/>
          </a:stretch>
        </p:blipFill>
        <p:spPr>
          <a:xfrm>
            <a:off x="370915" y="1253909"/>
            <a:ext cx="7214347" cy="5011329"/>
          </a:xfrm>
          <a:prstGeom prst="rect">
            <a:avLst/>
          </a:prstGeom>
        </p:spPr>
      </p:pic>
    </p:spTree>
    <p:extLst>
      <p:ext uri="{BB962C8B-B14F-4D97-AF65-F5344CB8AC3E}">
        <p14:creationId xmlns:p14="http://schemas.microsoft.com/office/powerpoint/2010/main" val="293342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6EFDA-A345-B84A-8892-02DC6F3586D8}"/>
              </a:ext>
            </a:extLst>
          </p:cNvPr>
          <p:cNvSpPr>
            <a:spLocks noGrp="1"/>
          </p:cNvSpPr>
          <p:nvPr>
            <p:ph type="title" idx="4294967295"/>
          </p:nvPr>
        </p:nvSpPr>
        <p:spPr>
          <a:xfrm>
            <a:off x="283535" y="482268"/>
            <a:ext cx="10150475" cy="757237"/>
          </a:xfrm>
        </p:spPr>
        <p:txBody>
          <a:bodyPr wrap="square" lIns="0" tIns="0" rIns="0" bIns="0" anchor="t">
            <a:spAutoFit/>
          </a:bodyPr>
          <a:lstStyle/>
          <a:p>
            <a:r>
              <a:rPr lang="en-US">
                <a:solidFill>
                  <a:schemeClr val="accent2">
                    <a:lumMod val="50000"/>
                  </a:schemeClr>
                </a:solidFill>
              </a:rPr>
              <a:t>Review Count and Chain Count</a:t>
            </a:r>
          </a:p>
        </p:txBody>
      </p:sp>
      <p:pic>
        <p:nvPicPr>
          <p:cNvPr id="5" name="Picture 5" descr="A screenshot of a cell phone&#10;&#10;Description automatically generated">
            <a:extLst>
              <a:ext uri="{FF2B5EF4-FFF2-40B4-BE49-F238E27FC236}">
                <a16:creationId xmlns:a16="http://schemas.microsoft.com/office/drawing/2014/main" xmlns="" id="{C629B774-2685-4B25-912E-67F832F2488A}"/>
              </a:ext>
            </a:extLst>
          </p:cNvPr>
          <p:cNvPicPr>
            <a:picLocks noGrp="1" noChangeAspect="1"/>
          </p:cNvPicPr>
          <p:nvPr>
            <p:ph sz="half" idx="4294967295"/>
          </p:nvPr>
        </p:nvPicPr>
        <p:blipFill>
          <a:blip r:embed="rId2"/>
          <a:stretch>
            <a:fillRect/>
          </a:stretch>
        </p:blipFill>
        <p:spPr>
          <a:xfrm>
            <a:off x="407581" y="1748799"/>
            <a:ext cx="5551931" cy="4173869"/>
          </a:xfrm>
        </p:spPr>
      </p:pic>
      <p:pic>
        <p:nvPicPr>
          <p:cNvPr id="6" name="Picture 6" descr="A screenshot of a cell phone&#10;&#10;Description automatically generated">
            <a:extLst>
              <a:ext uri="{FF2B5EF4-FFF2-40B4-BE49-F238E27FC236}">
                <a16:creationId xmlns:a16="http://schemas.microsoft.com/office/drawing/2014/main" xmlns="" id="{26B46293-E14C-489E-A257-749A918160F6}"/>
              </a:ext>
            </a:extLst>
          </p:cNvPr>
          <p:cNvPicPr>
            <a:picLocks noGrp="1" noChangeAspect="1"/>
          </p:cNvPicPr>
          <p:nvPr>
            <p:ph sz="half" idx="4294967295"/>
          </p:nvPr>
        </p:nvPicPr>
        <p:blipFill>
          <a:blip r:embed="rId3"/>
          <a:stretch>
            <a:fillRect/>
          </a:stretch>
        </p:blipFill>
        <p:spPr>
          <a:xfrm>
            <a:off x="6312233" y="1747617"/>
            <a:ext cx="5578510" cy="4168957"/>
          </a:xfrm>
        </p:spPr>
      </p:pic>
    </p:spTree>
    <p:extLst>
      <p:ext uri="{BB962C8B-B14F-4D97-AF65-F5344CB8AC3E}">
        <p14:creationId xmlns:p14="http://schemas.microsoft.com/office/powerpoint/2010/main" val="52547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36EFDA-A345-B84A-8892-02DC6F3586D8}"/>
              </a:ext>
            </a:extLst>
          </p:cNvPr>
          <p:cNvSpPr>
            <a:spLocks noGrp="1"/>
          </p:cNvSpPr>
          <p:nvPr>
            <p:ph type="title" idx="4294967295"/>
          </p:nvPr>
        </p:nvSpPr>
        <p:spPr>
          <a:xfrm>
            <a:off x="313734" y="570614"/>
            <a:ext cx="10150475" cy="757238"/>
          </a:xfrm>
        </p:spPr>
        <p:txBody>
          <a:bodyPr wrap="square" lIns="0" tIns="0" rIns="0" bIns="0" anchor="t">
            <a:spAutoFit/>
          </a:bodyPr>
          <a:lstStyle/>
          <a:p>
            <a:r>
              <a:rPr lang="en-US">
                <a:solidFill>
                  <a:schemeClr val="accent2">
                    <a:lumMod val="50000"/>
                  </a:schemeClr>
                </a:solidFill>
              </a:rPr>
              <a:t>Review Count and Chain Count</a:t>
            </a:r>
          </a:p>
        </p:txBody>
      </p:sp>
      <p:graphicFrame>
        <p:nvGraphicFramePr>
          <p:cNvPr id="10" name="Content Placeholder 9">
            <a:extLst>
              <a:ext uri="{FF2B5EF4-FFF2-40B4-BE49-F238E27FC236}">
                <a16:creationId xmlns:a16="http://schemas.microsoft.com/office/drawing/2014/main" xmlns="" id="{57DF7341-0F39-45D2-9179-D84B7CBA4955}"/>
              </a:ext>
            </a:extLst>
          </p:cNvPr>
          <p:cNvGraphicFramePr>
            <a:graphicFrameLocks noGrp="1"/>
          </p:cNvGraphicFramePr>
          <p:nvPr>
            <p:ph sz="half" idx="4294967295"/>
            <p:extLst>
              <p:ext uri="{D42A27DB-BD31-4B8C-83A1-F6EECF244321}">
                <p14:modId xmlns:p14="http://schemas.microsoft.com/office/powerpoint/2010/main" val="3405025296"/>
              </p:ext>
            </p:extLst>
          </p:nvPr>
        </p:nvGraphicFramePr>
        <p:xfrm>
          <a:off x="555146" y="1990725"/>
          <a:ext cx="11114027" cy="3440259"/>
        </p:xfrm>
        <a:graphic>
          <a:graphicData uri="http://schemas.openxmlformats.org/drawingml/2006/table">
            <a:tbl>
              <a:tblPr firstRow="1" bandRow="1">
                <a:tableStyleId>{125E5076-3810-47DD-B79F-674D7AD40C01}</a:tableStyleId>
              </a:tblPr>
              <a:tblGrid>
                <a:gridCol w="1958366">
                  <a:extLst>
                    <a:ext uri="{9D8B030D-6E8A-4147-A177-3AD203B41FA5}">
                      <a16:colId xmlns:a16="http://schemas.microsoft.com/office/drawing/2014/main" xmlns="" val="1537871888"/>
                    </a:ext>
                  </a:extLst>
                </a:gridCol>
                <a:gridCol w="1213818">
                  <a:extLst>
                    <a:ext uri="{9D8B030D-6E8A-4147-A177-3AD203B41FA5}">
                      <a16:colId xmlns:a16="http://schemas.microsoft.com/office/drawing/2014/main" xmlns="" val="343293198"/>
                    </a:ext>
                  </a:extLst>
                </a:gridCol>
                <a:gridCol w="995090">
                  <a:extLst>
                    <a:ext uri="{9D8B030D-6E8A-4147-A177-3AD203B41FA5}">
                      <a16:colId xmlns:a16="http://schemas.microsoft.com/office/drawing/2014/main" xmlns="" val="2759279098"/>
                    </a:ext>
                  </a:extLst>
                </a:gridCol>
                <a:gridCol w="1086826">
                  <a:extLst>
                    <a:ext uri="{9D8B030D-6E8A-4147-A177-3AD203B41FA5}">
                      <a16:colId xmlns:a16="http://schemas.microsoft.com/office/drawing/2014/main" xmlns="" val="432776383"/>
                    </a:ext>
                  </a:extLst>
                </a:gridCol>
                <a:gridCol w="1268007">
                  <a:extLst>
                    <a:ext uri="{9D8B030D-6E8A-4147-A177-3AD203B41FA5}">
                      <a16:colId xmlns:a16="http://schemas.microsoft.com/office/drawing/2014/main" xmlns="" val="3345582947"/>
                    </a:ext>
                  </a:extLst>
                </a:gridCol>
                <a:gridCol w="1115501">
                  <a:extLst>
                    <a:ext uri="{9D8B030D-6E8A-4147-A177-3AD203B41FA5}">
                      <a16:colId xmlns:a16="http://schemas.microsoft.com/office/drawing/2014/main" xmlns="" val="2521691185"/>
                    </a:ext>
                  </a:extLst>
                </a:gridCol>
                <a:gridCol w="1304069">
                  <a:extLst>
                    <a:ext uri="{9D8B030D-6E8A-4147-A177-3AD203B41FA5}">
                      <a16:colId xmlns:a16="http://schemas.microsoft.com/office/drawing/2014/main" xmlns="" val="2091805977"/>
                    </a:ext>
                  </a:extLst>
                </a:gridCol>
                <a:gridCol w="1153186">
                  <a:extLst>
                    <a:ext uri="{9D8B030D-6E8A-4147-A177-3AD203B41FA5}">
                      <a16:colId xmlns:a16="http://schemas.microsoft.com/office/drawing/2014/main" xmlns="" val="556421134"/>
                    </a:ext>
                  </a:extLst>
                </a:gridCol>
                <a:gridCol w="1019164">
                  <a:extLst>
                    <a:ext uri="{9D8B030D-6E8A-4147-A177-3AD203B41FA5}">
                      <a16:colId xmlns:a16="http://schemas.microsoft.com/office/drawing/2014/main" xmlns="" val="2094273171"/>
                    </a:ext>
                  </a:extLst>
                </a:gridCol>
              </a:tblGrid>
              <a:tr h="1281665">
                <a:tc>
                  <a:txBody>
                    <a:bodyPr/>
                    <a:lstStyle/>
                    <a:p>
                      <a:pPr marL="0" marR="0" algn="ctr">
                        <a:spcBef>
                          <a:spcPts val="0"/>
                        </a:spcBef>
                        <a:spcAft>
                          <a:spcPts val="800"/>
                        </a:spcAft>
                      </a:pPr>
                      <a:r>
                        <a:rPr lang="en-US" sz="1800" b="1" spc="10">
                          <a:solidFill>
                            <a:schemeClr val="accent3">
                              <a:lumMod val="40000"/>
                              <a:lumOff val="60000"/>
                            </a:schemeClr>
                          </a:solidFill>
                          <a:effectLst/>
                          <a:latin typeface="Arial"/>
                        </a:rPr>
                        <a:t>Variable Name</a:t>
                      </a:r>
                      <a:endParaRPr lang="en-US" sz="1800" b="1">
                        <a:solidFill>
                          <a:schemeClr val="accent3">
                            <a:lumMod val="40000"/>
                            <a:lumOff val="60000"/>
                          </a:schemeClr>
                        </a:solidFill>
                        <a:effectLst/>
                        <a:latin typeface="Arial"/>
                      </a:endParaRP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Mean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Std. Dev</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Missing</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Minimum</a:t>
                      </a:r>
                    </a:p>
                  </a:txBody>
                  <a:tcPr marL="0" marR="0" marT="0" marB="0" anchor="ctr"/>
                </a:tc>
                <a:tc>
                  <a:txBody>
                    <a:bodyPr/>
                    <a:lstStyle/>
                    <a:p>
                      <a:pPr marL="0" marR="228600" algn="ctr">
                        <a:spcBef>
                          <a:spcPts val="0"/>
                        </a:spcBef>
                        <a:spcAft>
                          <a:spcPts val="800"/>
                        </a:spcAft>
                      </a:pPr>
                      <a:r>
                        <a:rPr lang="en-US" sz="1800" b="1">
                          <a:solidFill>
                            <a:schemeClr val="accent3">
                              <a:lumMod val="40000"/>
                              <a:lumOff val="60000"/>
                            </a:schemeClr>
                          </a:solidFill>
                          <a:effectLst/>
                          <a:latin typeface="Arial"/>
                        </a:rPr>
                        <a:t>Median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Maximum</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Skewness</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Kurtosis</a:t>
                      </a:r>
                    </a:p>
                  </a:txBody>
                  <a:tcPr marL="0" marR="0" marT="0" marB="0" anchor="ctr"/>
                </a:tc>
                <a:extLst>
                  <a:ext uri="{0D108BD9-81ED-4DB2-BD59-A6C34878D82A}">
                    <a16:rowId xmlns:a16="http://schemas.microsoft.com/office/drawing/2014/main" xmlns="" val="2932943554"/>
                  </a:ext>
                </a:extLst>
              </a:tr>
              <a:tr h="1079297">
                <a:tc>
                  <a:txBody>
                    <a:bodyPr/>
                    <a:lstStyle/>
                    <a:p>
                      <a:pPr marL="0" marR="0" algn="ctr">
                        <a:spcBef>
                          <a:spcPts val="0"/>
                        </a:spcBef>
                        <a:spcAft>
                          <a:spcPts val="800"/>
                        </a:spcAft>
                      </a:pPr>
                      <a:r>
                        <a:rPr lang="en-US" sz="1800" b="1" spc="30" err="1">
                          <a:effectLst/>
                          <a:latin typeface="Arial"/>
                        </a:rPr>
                        <a:t>Chain_Counts</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38.26903</a:t>
                      </a:r>
                    </a:p>
                  </a:txBody>
                  <a:tcPr marL="0" marR="0" marT="0" marB="0" anchor="ctr"/>
                </a:tc>
                <a:tc>
                  <a:txBody>
                    <a:bodyPr/>
                    <a:lstStyle/>
                    <a:p>
                      <a:pPr marL="0" marR="0" algn="ctr">
                        <a:spcBef>
                          <a:spcPts val="0"/>
                        </a:spcBef>
                        <a:spcAft>
                          <a:spcPts val="800"/>
                        </a:spcAft>
                      </a:pPr>
                      <a:r>
                        <a:rPr lang="en-US" sz="1800" b="1">
                          <a:effectLst/>
                          <a:latin typeface="Arial"/>
                        </a:rPr>
                        <a:t>107.4537</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1</a:t>
                      </a:r>
                    </a:p>
                  </a:txBody>
                  <a:tcPr marL="0" marR="0" marT="0" marB="0" anchor="ctr"/>
                </a:tc>
                <a:tc>
                  <a:txBody>
                    <a:bodyPr/>
                    <a:lstStyle/>
                    <a:p>
                      <a:pPr marL="0" marR="342900" algn="ctr">
                        <a:spcBef>
                          <a:spcPts val="0"/>
                        </a:spcBef>
                        <a:spcAft>
                          <a:spcPts val="800"/>
                        </a:spcAft>
                      </a:pPr>
                      <a:r>
                        <a:rPr lang="en-US" sz="1800" b="1">
                          <a:effectLst/>
                          <a:latin typeface="Arial"/>
                        </a:rPr>
                        <a:t>1</a:t>
                      </a:r>
                    </a:p>
                  </a:txBody>
                  <a:tcPr marL="0" marR="0" marT="0" marB="0" anchor="ctr"/>
                </a:tc>
                <a:tc>
                  <a:txBody>
                    <a:bodyPr/>
                    <a:lstStyle/>
                    <a:p>
                      <a:pPr marL="0" marR="0" algn="ctr">
                        <a:spcBef>
                          <a:spcPts val="0"/>
                        </a:spcBef>
                        <a:spcAft>
                          <a:spcPts val="800"/>
                        </a:spcAft>
                      </a:pPr>
                      <a:r>
                        <a:rPr lang="en-US" sz="1800" b="1">
                          <a:effectLst/>
                          <a:latin typeface="Arial"/>
                        </a:rPr>
                        <a:t>568</a:t>
                      </a:r>
                    </a:p>
                  </a:txBody>
                  <a:tcPr marL="0" marR="0" marT="0" marB="0" anchor="ctr"/>
                </a:tc>
                <a:tc>
                  <a:txBody>
                    <a:bodyPr/>
                    <a:lstStyle/>
                    <a:p>
                      <a:pPr marL="0" marR="0" algn="ctr">
                        <a:spcBef>
                          <a:spcPts val="0"/>
                        </a:spcBef>
                        <a:spcAft>
                          <a:spcPts val="800"/>
                        </a:spcAft>
                      </a:pPr>
                      <a:r>
                        <a:rPr lang="en-US" sz="1800" b="1">
                          <a:effectLst/>
                          <a:latin typeface="Arial"/>
                        </a:rPr>
                        <a:t>3.838634</a:t>
                      </a:r>
                    </a:p>
                  </a:txBody>
                  <a:tcPr marL="0" marR="0" marT="0" marB="0" anchor="ctr"/>
                </a:tc>
                <a:tc>
                  <a:txBody>
                    <a:bodyPr/>
                    <a:lstStyle/>
                    <a:p>
                      <a:pPr marL="0" marR="0" algn="ctr">
                        <a:spcBef>
                          <a:spcPts val="0"/>
                        </a:spcBef>
                        <a:spcAft>
                          <a:spcPts val="800"/>
                        </a:spcAft>
                      </a:pPr>
                      <a:r>
                        <a:rPr lang="en-US" sz="1800" b="1">
                          <a:effectLst/>
                          <a:latin typeface="Arial"/>
                        </a:rPr>
                        <a:t>14.83487</a:t>
                      </a:r>
                    </a:p>
                  </a:txBody>
                  <a:tcPr marL="0" marR="0" marT="0" marB="0" anchor="ctr"/>
                </a:tc>
                <a:extLst>
                  <a:ext uri="{0D108BD9-81ED-4DB2-BD59-A6C34878D82A}">
                    <a16:rowId xmlns:a16="http://schemas.microsoft.com/office/drawing/2014/main" xmlns="" val="2162671388"/>
                  </a:ext>
                </a:extLst>
              </a:tr>
              <a:tr h="1079297">
                <a:tc>
                  <a:txBody>
                    <a:bodyPr/>
                    <a:lstStyle/>
                    <a:p>
                      <a:pPr marL="0" marR="0" algn="ctr">
                        <a:spcBef>
                          <a:spcPts val="0"/>
                        </a:spcBef>
                        <a:spcAft>
                          <a:spcPts val="800"/>
                        </a:spcAft>
                      </a:pPr>
                      <a:r>
                        <a:rPr lang="en-US" sz="1800" b="1" spc="30" err="1">
                          <a:effectLst/>
                          <a:latin typeface="Arial"/>
                        </a:rPr>
                        <a:t>Review_count</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109.1025</a:t>
                      </a:r>
                    </a:p>
                  </a:txBody>
                  <a:tcPr marL="0" marR="0" marT="0" marB="0" anchor="ctr"/>
                </a:tc>
                <a:tc>
                  <a:txBody>
                    <a:bodyPr/>
                    <a:lstStyle/>
                    <a:p>
                      <a:pPr marL="0" marR="0" algn="ctr">
                        <a:spcBef>
                          <a:spcPts val="0"/>
                        </a:spcBef>
                        <a:spcAft>
                          <a:spcPts val="800"/>
                        </a:spcAft>
                      </a:pPr>
                      <a:r>
                        <a:rPr lang="en-US" sz="1800" b="1">
                          <a:effectLst/>
                          <a:latin typeface="Arial"/>
                        </a:rPr>
                        <a:t>255.7983</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3</a:t>
                      </a:r>
                    </a:p>
                  </a:txBody>
                  <a:tcPr marL="0" marR="0" marT="0" marB="0" anchor="ctr"/>
                </a:tc>
                <a:tc>
                  <a:txBody>
                    <a:bodyPr/>
                    <a:lstStyle/>
                    <a:p>
                      <a:pPr marL="0" marR="342900" algn="ctr">
                        <a:spcBef>
                          <a:spcPts val="0"/>
                        </a:spcBef>
                        <a:spcAft>
                          <a:spcPts val="800"/>
                        </a:spcAft>
                      </a:pPr>
                      <a:r>
                        <a:rPr lang="en-US" sz="1800" b="1">
                          <a:effectLst/>
                          <a:latin typeface="Arial"/>
                        </a:rPr>
                        <a:t>36</a:t>
                      </a:r>
                    </a:p>
                  </a:txBody>
                  <a:tcPr marL="0" marR="0" marT="0" marB="0" anchor="ctr"/>
                </a:tc>
                <a:tc>
                  <a:txBody>
                    <a:bodyPr/>
                    <a:lstStyle/>
                    <a:p>
                      <a:pPr marL="0" marR="0" algn="ctr">
                        <a:spcBef>
                          <a:spcPts val="0"/>
                        </a:spcBef>
                        <a:spcAft>
                          <a:spcPts val="800"/>
                        </a:spcAft>
                      </a:pPr>
                      <a:r>
                        <a:rPr lang="en-US" sz="1800" b="1">
                          <a:effectLst/>
                          <a:latin typeface="Arial"/>
                        </a:rPr>
                        <a:t>10129</a:t>
                      </a:r>
                    </a:p>
                  </a:txBody>
                  <a:tcPr marL="0" marR="0" marT="0" marB="0" anchor="ctr"/>
                </a:tc>
                <a:tc>
                  <a:txBody>
                    <a:bodyPr/>
                    <a:lstStyle/>
                    <a:p>
                      <a:pPr marL="0" marR="0" algn="ctr">
                        <a:spcBef>
                          <a:spcPts val="0"/>
                        </a:spcBef>
                        <a:spcAft>
                          <a:spcPts val="800"/>
                        </a:spcAft>
                      </a:pPr>
                      <a:r>
                        <a:rPr lang="en-US" sz="1800" b="1">
                          <a:effectLst/>
                          <a:latin typeface="Arial"/>
                        </a:rPr>
                        <a:t>10.69444</a:t>
                      </a:r>
                    </a:p>
                  </a:txBody>
                  <a:tcPr marL="0" marR="0" marT="0" marB="0" anchor="ctr"/>
                </a:tc>
                <a:tc>
                  <a:txBody>
                    <a:bodyPr/>
                    <a:lstStyle/>
                    <a:p>
                      <a:pPr marL="0" marR="0" algn="ctr">
                        <a:spcBef>
                          <a:spcPts val="0"/>
                        </a:spcBef>
                        <a:spcAft>
                          <a:spcPts val="800"/>
                        </a:spcAft>
                      </a:pPr>
                      <a:r>
                        <a:rPr lang="en-US" sz="1800" b="1">
                          <a:effectLst/>
                          <a:latin typeface="Arial"/>
                        </a:rPr>
                        <a:t>222.7171</a:t>
                      </a:r>
                    </a:p>
                  </a:txBody>
                  <a:tcPr marL="0" marR="0" marT="0" marB="0" anchor="ctr"/>
                </a:tc>
                <a:extLst>
                  <a:ext uri="{0D108BD9-81ED-4DB2-BD59-A6C34878D82A}">
                    <a16:rowId xmlns:a16="http://schemas.microsoft.com/office/drawing/2014/main" xmlns="" val="1366921688"/>
                  </a:ext>
                </a:extLst>
              </a:tr>
            </a:tbl>
          </a:graphicData>
        </a:graphic>
      </p:graphicFrame>
    </p:spTree>
    <p:extLst>
      <p:ext uri="{BB962C8B-B14F-4D97-AF65-F5344CB8AC3E}">
        <p14:creationId xmlns:p14="http://schemas.microsoft.com/office/powerpoint/2010/main" val="82561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xmlns="" id="{C7FD74F3-7A46-45D8-BCA4-C65C141F10C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Introduction</a:t>
            </a:r>
          </a:p>
        </p:txBody>
      </p:sp>
    </p:spTree>
    <p:extLst>
      <p:ext uri="{BB962C8B-B14F-4D97-AF65-F5344CB8AC3E}">
        <p14:creationId xmlns:p14="http://schemas.microsoft.com/office/powerpoint/2010/main" val="292899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890B38-3F9C-5349-BE20-324C7168954A}"/>
              </a:ext>
            </a:extLst>
          </p:cNvPr>
          <p:cNvSpPr>
            <a:spLocks noGrp="1"/>
          </p:cNvSpPr>
          <p:nvPr>
            <p:ph type="title" idx="4294967295"/>
          </p:nvPr>
        </p:nvSpPr>
        <p:spPr>
          <a:xfrm>
            <a:off x="-2631558" y="491017"/>
            <a:ext cx="10150475" cy="757238"/>
          </a:xfrm>
        </p:spPr>
        <p:txBody>
          <a:bodyPr wrap="square" lIns="0" tIns="0" rIns="0" bIns="0" anchor="t">
            <a:spAutoFit/>
          </a:bodyPr>
          <a:lstStyle/>
          <a:p>
            <a:pPr algn="ctr"/>
            <a:r>
              <a:rPr lang="en-US">
                <a:solidFill>
                  <a:schemeClr val="accent2">
                    <a:lumMod val="50000"/>
                  </a:schemeClr>
                </a:solidFill>
              </a:rPr>
              <a:t>Transformation</a:t>
            </a:r>
          </a:p>
        </p:txBody>
      </p:sp>
      <p:pic>
        <p:nvPicPr>
          <p:cNvPr id="5" name="Picture 5" descr="A screenshot of a cell phone&#10;&#10;Description automatically generated">
            <a:extLst>
              <a:ext uri="{FF2B5EF4-FFF2-40B4-BE49-F238E27FC236}">
                <a16:creationId xmlns:a16="http://schemas.microsoft.com/office/drawing/2014/main" xmlns="" id="{8C22EE15-F560-4D3E-B6BB-DD2B5B0B7634}"/>
              </a:ext>
            </a:extLst>
          </p:cNvPr>
          <p:cNvPicPr>
            <a:picLocks noGrp="1" noChangeAspect="1"/>
          </p:cNvPicPr>
          <p:nvPr>
            <p:ph sz="half" idx="4294967295"/>
          </p:nvPr>
        </p:nvPicPr>
        <p:blipFill>
          <a:blip r:embed="rId2"/>
          <a:stretch>
            <a:fillRect/>
          </a:stretch>
        </p:blipFill>
        <p:spPr>
          <a:xfrm>
            <a:off x="327837" y="2412964"/>
            <a:ext cx="11452225" cy="1895475"/>
          </a:xfrm>
        </p:spPr>
      </p:pic>
    </p:spTree>
    <p:extLst>
      <p:ext uri="{BB962C8B-B14F-4D97-AF65-F5344CB8AC3E}">
        <p14:creationId xmlns:p14="http://schemas.microsoft.com/office/powerpoint/2010/main" val="323862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063E2-649F-48CC-B181-C3636B7277A9}"/>
              </a:ext>
            </a:extLst>
          </p:cNvPr>
          <p:cNvSpPr>
            <a:spLocks noGrp="1"/>
          </p:cNvSpPr>
          <p:nvPr>
            <p:ph type="title" idx="4294967295"/>
          </p:nvPr>
        </p:nvSpPr>
        <p:spPr>
          <a:xfrm>
            <a:off x="360933" y="201488"/>
            <a:ext cx="10150475" cy="757238"/>
          </a:xfrm>
        </p:spPr>
        <p:txBody>
          <a:bodyPr wrap="square" lIns="0" tIns="0" rIns="0" bIns="0" anchor="t">
            <a:spAutoFit/>
          </a:bodyPr>
          <a:lstStyle/>
          <a:p>
            <a:r>
              <a:rPr lang="en-US">
                <a:solidFill>
                  <a:schemeClr val="accent2">
                    <a:lumMod val="50000"/>
                  </a:schemeClr>
                </a:solidFill>
                <a:cs typeface="Calibri"/>
              </a:rPr>
              <a:t>Review Count vs. </a:t>
            </a:r>
            <a:r>
              <a:rPr lang="en-US" err="1">
                <a:solidFill>
                  <a:schemeClr val="accent2">
                    <a:lumMod val="50000"/>
                  </a:schemeClr>
                </a:solidFill>
                <a:cs typeface="Calibri"/>
              </a:rPr>
              <a:t>Is_Open</a:t>
            </a:r>
            <a:r>
              <a:rPr lang="en-US">
                <a:solidFill>
                  <a:schemeClr val="accent2">
                    <a:lumMod val="50000"/>
                  </a:schemeClr>
                </a:solidFill>
                <a:cs typeface="Calibri"/>
              </a:rPr>
              <a:t> T-test</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xmlns="" id="{C2BD0488-9454-47E4-A9BE-B7A4555E318A}"/>
              </a:ext>
            </a:extLst>
          </p:cNvPr>
          <p:cNvPicPr>
            <a:picLocks noChangeAspect="1"/>
          </p:cNvPicPr>
          <p:nvPr/>
        </p:nvPicPr>
        <p:blipFill rotWithShape="1">
          <a:blip r:embed="rId2"/>
          <a:srcRect r="-1" b="1955"/>
          <a:stretch/>
        </p:blipFill>
        <p:spPr>
          <a:xfrm>
            <a:off x="764869" y="3381222"/>
            <a:ext cx="4311322" cy="2108708"/>
          </a:xfrm>
          <a:prstGeom prst="rect">
            <a:avLst/>
          </a:prstGeom>
        </p:spPr>
      </p:pic>
      <p:sp>
        <p:nvSpPr>
          <p:cNvPr id="10" name="TextBox 9">
            <a:extLst>
              <a:ext uri="{FF2B5EF4-FFF2-40B4-BE49-F238E27FC236}">
                <a16:creationId xmlns:a16="http://schemas.microsoft.com/office/drawing/2014/main" xmlns="" id="{673A2505-9579-4EF2-8419-173B6E628241}"/>
              </a:ext>
            </a:extLst>
          </p:cNvPr>
          <p:cNvSpPr txBox="1"/>
          <p:nvPr/>
        </p:nvSpPr>
        <p:spPr>
          <a:xfrm>
            <a:off x="3566542" y="5741750"/>
            <a:ext cx="56650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mn-lt"/>
                <a:cs typeface="+mn-lt"/>
              </a:rPr>
              <a:t>Hypothesis:</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0</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(with O= open and C= Closed)</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a</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a:t>
            </a:r>
            <a:endParaRPr lang="en-US" sz="2000">
              <a:latin typeface="Arial"/>
              <a:cs typeface="Arial"/>
            </a:endParaRPr>
          </a:p>
        </p:txBody>
      </p:sp>
      <p:pic>
        <p:nvPicPr>
          <p:cNvPr id="3" name="Picture 3" descr="A screenshot of a cell phone&#10;&#10;Description automatically generated">
            <a:extLst>
              <a:ext uri="{FF2B5EF4-FFF2-40B4-BE49-F238E27FC236}">
                <a16:creationId xmlns:a16="http://schemas.microsoft.com/office/drawing/2014/main" xmlns="" id="{046533EA-8D63-4499-BB0D-FFB1C0FC6F72}"/>
              </a:ext>
            </a:extLst>
          </p:cNvPr>
          <p:cNvPicPr>
            <a:picLocks noChangeAspect="1"/>
          </p:cNvPicPr>
          <p:nvPr/>
        </p:nvPicPr>
        <p:blipFill>
          <a:blip r:embed="rId3"/>
          <a:stretch>
            <a:fillRect/>
          </a:stretch>
        </p:blipFill>
        <p:spPr>
          <a:xfrm>
            <a:off x="5665695" y="1199174"/>
            <a:ext cx="6205816" cy="4291564"/>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xmlns="" id="{75A39D28-4023-404E-9D5D-0D73F7A9C718}"/>
              </a:ext>
            </a:extLst>
          </p:cNvPr>
          <p:cNvPicPr>
            <a:picLocks noChangeAspect="1"/>
          </p:cNvPicPr>
          <p:nvPr/>
        </p:nvPicPr>
        <p:blipFill>
          <a:blip r:embed="rId4"/>
          <a:stretch>
            <a:fillRect/>
          </a:stretch>
        </p:blipFill>
        <p:spPr>
          <a:xfrm>
            <a:off x="502808" y="1938827"/>
            <a:ext cx="4834528" cy="1317296"/>
          </a:xfrm>
          <a:prstGeom prst="rect">
            <a:avLst/>
          </a:prstGeom>
        </p:spPr>
      </p:pic>
    </p:spTree>
    <p:extLst>
      <p:ext uri="{BB962C8B-B14F-4D97-AF65-F5344CB8AC3E}">
        <p14:creationId xmlns:p14="http://schemas.microsoft.com/office/powerpoint/2010/main" val="26317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FF4DD-C429-46D5-AF9D-DCE03916FEFC}"/>
              </a:ext>
            </a:extLst>
          </p:cNvPr>
          <p:cNvSpPr>
            <a:spLocks noGrp="1"/>
          </p:cNvSpPr>
          <p:nvPr>
            <p:ph type="title" idx="4294967295"/>
          </p:nvPr>
        </p:nvSpPr>
        <p:spPr>
          <a:xfrm>
            <a:off x="-1869558" y="-88988"/>
            <a:ext cx="10210800" cy="1079500"/>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One Way Anova Test</a:t>
            </a:r>
          </a:p>
        </p:txBody>
      </p:sp>
      <p:pic>
        <p:nvPicPr>
          <p:cNvPr id="6" name="Picture 6" descr="A screenshot of a cell phone&#10;&#10;Description automatically generated">
            <a:extLst>
              <a:ext uri="{FF2B5EF4-FFF2-40B4-BE49-F238E27FC236}">
                <a16:creationId xmlns:a16="http://schemas.microsoft.com/office/drawing/2014/main" xmlns="" id="{F3809E40-8170-4D6D-90DF-C412BE896CC4}"/>
              </a:ext>
            </a:extLst>
          </p:cNvPr>
          <p:cNvPicPr>
            <a:picLocks noGrp="1" noChangeAspect="1"/>
          </p:cNvPicPr>
          <p:nvPr>
            <p:ph sz="half" idx="4294967295"/>
          </p:nvPr>
        </p:nvPicPr>
        <p:blipFill rotWithShape="1">
          <a:blip r:embed="rId2"/>
          <a:srcRect l="1994" t="-73" r="-143" b="236"/>
          <a:stretch/>
        </p:blipFill>
        <p:spPr>
          <a:xfrm>
            <a:off x="7211214" y="872345"/>
            <a:ext cx="4429008" cy="2716138"/>
          </a:xfrm>
          <a:prstGeom prst="rect">
            <a:avLst/>
          </a:prstGeom>
        </p:spPr>
      </p:pic>
      <p:pic>
        <p:nvPicPr>
          <p:cNvPr id="4" name="Picture 6" descr="A picture containing screenshot, drawing, sign&#10;&#10;Description automatically generated">
            <a:extLst>
              <a:ext uri="{FF2B5EF4-FFF2-40B4-BE49-F238E27FC236}">
                <a16:creationId xmlns:a16="http://schemas.microsoft.com/office/drawing/2014/main" xmlns="" id="{D966BD56-6474-42ED-AE7C-F1984336CF7B}"/>
              </a:ext>
            </a:extLst>
          </p:cNvPr>
          <p:cNvPicPr>
            <a:picLocks noChangeAspect="1"/>
          </p:cNvPicPr>
          <p:nvPr/>
        </p:nvPicPr>
        <p:blipFill>
          <a:blip r:embed="rId3"/>
          <a:stretch>
            <a:fillRect/>
          </a:stretch>
        </p:blipFill>
        <p:spPr>
          <a:xfrm>
            <a:off x="141195" y="1856831"/>
            <a:ext cx="6603627" cy="4601104"/>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xmlns="" id="{422E40A4-B516-43EB-A8CE-D1AD86FC21C2}"/>
              </a:ext>
            </a:extLst>
          </p:cNvPr>
          <p:cNvPicPr>
            <a:picLocks noChangeAspect="1"/>
          </p:cNvPicPr>
          <p:nvPr/>
        </p:nvPicPr>
        <p:blipFill>
          <a:blip r:embed="rId4"/>
          <a:stretch>
            <a:fillRect/>
          </a:stretch>
        </p:blipFill>
        <p:spPr>
          <a:xfrm>
            <a:off x="8050503" y="3738300"/>
            <a:ext cx="2743200" cy="2618509"/>
          </a:xfrm>
          <a:prstGeom prst="rect">
            <a:avLst/>
          </a:prstGeom>
        </p:spPr>
      </p:pic>
    </p:spTree>
    <p:extLst>
      <p:ext uri="{BB962C8B-B14F-4D97-AF65-F5344CB8AC3E}">
        <p14:creationId xmlns:p14="http://schemas.microsoft.com/office/powerpoint/2010/main" val="1017369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FF4DD-C429-46D5-AF9D-DCE03916FEFC}"/>
              </a:ext>
            </a:extLst>
          </p:cNvPr>
          <p:cNvSpPr>
            <a:spLocks noGrp="1"/>
          </p:cNvSpPr>
          <p:nvPr>
            <p:ph type="title" idx="4294967295"/>
          </p:nvPr>
        </p:nvSpPr>
        <p:spPr>
          <a:xfrm>
            <a:off x="-1642314" y="127312"/>
            <a:ext cx="9874103" cy="973175"/>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POST HOC Analysis</a:t>
            </a:r>
          </a:p>
        </p:txBody>
      </p:sp>
      <p:pic>
        <p:nvPicPr>
          <p:cNvPr id="3" name="Picture 4" descr="A screenshot of a cell phone&#10;&#10;Description automatically generated">
            <a:extLst>
              <a:ext uri="{FF2B5EF4-FFF2-40B4-BE49-F238E27FC236}">
                <a16:creationId xmlns:a16="http://schemas.microsoft.com/office/drawing/2014/main" xmlns="" id="{E8A0997C-88B1-414D-9848-159383D4104E}"/>
              </a:ext>
            </a:extLst>
          </p:cNvPr>
          <p:cNvPicPr>
            <a:picLocks noChangeAspect="1"/>
          </p:cNvPicPr>
          <p:nvPr/>
        </p:nvPicPr>
        <p:blipFill>
          <a:blip r:embed="rId2"/>
          <a:stretch>
            <a:fillRect/>
          </a:stretch>
        </p:blipFill>
        <p:spPr>
          <a:xfrm>
            <a:off x="355947" y="1346342"/>
            <a:ext cx="6959227" cy="4910302"/>
          </a:xfrm>
          <a:prstGeom prst="rect">
            <a:avLst/>
          </a:prstGeom>
        </p:spPr>
      </p:pic>
      <p:sp>
        <p:nvSpPr>
          <p:cNvPr id="5" name="TextBox 4">
            <a:extLst>
              <a:ext uri="{FF2B5EF4-FFF2-40B4-BE49-F238E27FC236}">
                <a16:creationId xmlns:a16="http://schemas.microsoft.com/office/drawing/2014/main" xmlns="" id="{AA2F1C01-CA10-482E-8FA8-407EFB62505F}"/>
              </a:ext>
            </a:extLst>
          </p:cNvPr>
          <p:cNvSpPr txBox="1"/>
          <p:nvPr/>
        </p:nvSpPr>
        <p:spPr>
          <a:xfrm>
            <a:off x="7310752" y="2288225"/>
            <a:ext cx="4528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a:t>
            </a:r>
            <a:r>
              <a:rPr lang="en-US">
                <a:ea typeface="+mn-lt"/>
                <a:cs typeface="+mn-lt"/>
              </a:rPr>
              <a:t>difference</a:t>
            </a:r>
            <a:r>
              <a:rPr lang="en-US"/>
              <a:t> in </a:t>
            </a:r>
            <a:r>
              <a:rPr lang="en-US">
                <a:ea typeface="+mn-lt"/>
                <a:cs typeface="+mn-lt"/>
              </a:rPr>
              <a:t>regard to chain counts </a:t>
            </a:r>
            <a:r>
              <a:rPr lang="en-US"/>
              <a:t>between group means of:</a:t>
            </a:r>
          </a:p>
          <a:p>
            <a:pPr marL="285750" indent="-285750">
              <a:buFont typeface="Arial"/>
              <a:buChar char="•"/>
            </a:pPr>
            <a:r>
              <a:rPr lang="en-US">
                <a:cs typeface="Calibri"/>
              </a:rPr>
              <a:t>1 Star and 1.5 stars (p-values 0.9998)</a:t>
            </a:r>
          </a:p>
          <a:p>
            <a:pPr marL="285750" indent="-285750">
              <a:buFont typeface="Arial"/>
              <a:buChar char="•"/>
            </a:pPr>
            <a:r>
              <a:rPr lang="en-US">
                <a:ea typeface="+mn-lt"/>
                <a:cs typeface="+mn-lt"/>
              </a:rPr>
              <a:t>4 Stars and 5 stars (p-values 0.9289)</a:t>
            </a:r>
            <a:endParaRPr lang="en-US">
              <a:cs typeface="Calibri"/>
            </a:endParaRPr>
          </a:p>
          <a:p>
            <a:pPr marL="285750" indent="-285750">
              <a:buFont typeface="Arial"/>
              <a:buChar char="•"/>
            </a:pPr>
            <a:r>
              <a:rPr lang="en-US">
                <a:ea typeface="+mn-lt"/>
                <a:cs typeface="+mn-lt"/>
              </a:rPr>
              <a:t>4 Star and 4.5 star ( p-values 0.5716)</a:t>
            </a:r>
            <a:endParaRPr lang="en-US">
              <a:cs typeface="Calibri"/>
            </a:endParaRPr>
          </a:p>
          <a:p>
            <a:pPr marL="285750" indent="-285750">
              <a:buFont typeface="Arial"/>
              <a:buChar char="•"/>
            </a:pPr>
            <a:r>
              <a:rPr lang="en-US">
                <a:ea typeface="+mn-lt"/>
                <a:cs typeface="+mn-lt"/>
              </a:rPr>
              <a:t>4.5 Star and 5 star ( p-value 1.000)</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74313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3045368" y="2583572"/>
            <a:ext cx="6105194" cy="2031055"/>
          </a:xfrm>
        </p:spPr>
        <p:txBody>
          <a:bodyPr vert="horz" lIns="91440" tIns="45720" rIns="91440" bIns="45720" rtlCol="0" anchor="b">
            <a:normAutofit fontScale="90000"/>
          </a:bodyPr>
          <a:lstStyle/>
          <a:p>
            <a:pPr algn="ctr" rtl="0">
              <a:lnSpc>
                <a:spcPct val="90000"/>
              </a:lnSpc>
              <a:spcBef>
                <a:spcPct val="0"/>
              </a:spcBef>
            </a:pPr>
            <a:r>
              <a:rPr lang="en-US" sz="6600" kern="1200">
                <a:solidFill>
                  <a:srgbClr val="FFFFFF"/>
                </a:solidFill>
                <a:latin typeface="Arial Black"/>
                <a:cs typeface="+mj-cs"/>
              </a:rPr>
              <a:t>Modeling </a:t>
            </a:r>
            <a:br>
              <a:rPr lang="en-US" sz="6600" kern="1200">
                <a:solidFill>
                  <a:srgbClr val="FFFFFF"/>
                </a:solidFill>
                <a:latin typeface="Arial Black"/>
                <a:cs typeface="+mj-cs"/>
              </a:rPr>
            </a:br>
            <a:r>
              <a:rPr lang="en-US" sz="6600" kern="1200">
                <a:solidFill>
                  <a:srgbClr val="FFFFFF"/>
                </a:solidFill>
                <a:latin typeface="Arial Black"/>
                <a:cs typeface="+mj-cs"/>
              </a:rPr>
              <a:t>and Evaluation</a:t>
            </a:r>
          </a:p>
        </p:txBody>
      </p:sp>
    </p:spTree>
    <p:extLst>
      <p:ext uri="{BB962C8B-B14F-4D97-AF65-F5344CB8AC3E}">
        <p14:creationId xmlns:p14="http://schemas.microsoft.com/office/powerpoint/2010/main" val="366141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4D5FFB-91EE-4939-ABCB-3855B68503C5}"/>
              </a:ext>
            </a:extLst>
          </p:cNvPr>
          <p:cNvSpPr>
            <a:spLocks noGrp="1"/>
          </p:cNvSpPr>
          <p:nvPr>
            <p:ph type="title" idx="4294967295"/>
          </p:nvPr>
        </p:nvSpPr>
        <p:spPr>
          <a:xfrm>
            <a:off x="399143" y="185965"/>
            <a:ext cx="10150475" cy="757238"/>
          </a:xfrm>
        </p:spPr>
        <p:txBody>
          <a:bodyPr wrap="square" lIns="0" tIns="0" rIns="0" bIns="0" anchor="t">
            <a:spAutoFit/>
          </a:bodyPr>
          <a:lstStyle/>
          <a:p>
            <a:r>
              <a:rPr lang="en-US">
                <a:solidFill>
                  <a:schemeClr val="accent2">
                    <a:lumMod val="50000"/>
                  </a:schemeClr>
                </a:solidFill>
              </a:rPr>
              <a:t>Modeling</a:t>
            </a:r>
          </a:p>
        </p:txBody>
      </p:sp>
      <p:graphicFrame>
        <p:nvGraphicFramePr>
          <p:cNvPr id="5" name="Table 4">
            <a:extLst>
              <a:ext uri="{FF2B5EF4-FFF2-40B4-BE49-F238E27FC236}">
                <a16:creationId xmlns:a16="http://schemas.microsoft.com/office/drawing/2014/main" xmlns="" id="{C79CB182-7C3E-4C36-B3F0-CD74709F7BF2}"/>
              </a:ext>
            </a:extLst>
          </p:cNvPr>
          <p:cNvGraphicFramePr>
            <a:graphicFrameLocks noGrp="1"/>
          </p:cNvGraphicFramePr>
          <p:nvPr>
            <p:extLst>
              <p:ext uri="{D42A27DB-BD31-4B8C-83A1-F6EECF244321}">
                <p14:modId xmlns:p14="http://schemas.microsoft.com/office/powerpoint/2010/main" val="2975051533"/>
              </p:ext>
            </p:extLst>
          </p:nvPr>
        </p:nvGraphicFramePr>
        <p:xfrm>
          <a:off x="634999" y="997857"/>
          <a:ext cx="10918092" cy="5791200"/>
        </p:xfrm>
        <a:graphic>
          <a:graphicData uri="http://schemas.openxmlformats.org/drawingml/2006/table">
            <a:tbl>
              <a:tblPr firstRow="1" bandRow="1">
                <a:tableStyleId>{125E5076-3810-47DD-B79F-674D7AD40C01}</a:tableStyleId>
              </a:tblPr>
              <a:tblGrid>
                <a:gridCol w="5459046">
                  <a:extLst>
                    <a:ext uri="{9D8B030D-6E8A-4147-A177-3AD203B41FA5}">
                      <a16:colId xmlns:a16="http://schemas.microsoft.com/office/drawing/2014/main" xmlns="" val="3563925832"/>
                    </a:ext>
                  </a:extLst>
                </a:gridCol>
                <a:gridCol w="5459046">
                  <a:extLst>
                    <a:ext uri="{9D8B030D-6E8A-4147-A177-3AD203B41FA5}">
                      <a16:colId xmlns:a16="http://schemas.microsoft.com/office/drawing/2014/main" xmlns="" val="1370943802"/>
                    </a:ext>
                  </a:extLst>
                </a:gridCol>
              </a:tblGrid>
              <a:tr h="380761">
                <a:tc gridSpan="2">
                  <a:txBody>
                    <a:bodyPr/>
                    <a:lstStyle/>
                    <a:p>
                      <a:pPr lvl="0" algn="ctr">
                        <a:buNone/>
                      </a:pPr>
                      <a:r>
                        <a:rPr lang="es-ES" sz="2000">
                          <a:solidFill>
                            <a:schemeClr val="accent3">
                              <a:lumMod val="40000"/>
                              <a:lumOff val="60000"/>
                            </a:schemeClr>
                          </a:solidFill>
                        </a:rPr>
                        <a:t>37 </a:t>
                      </a:r>
                      <a:r>
                        <a:rPr lang="es-ES" sz="2000" err="1">
                          <a:solidFill>
                            <a:schemeClr val="accent3">
                              <a:lumMod val="40000"/>
                              <a:lumOff val="60000"/>
                            </a:schemeClr>
                          </a:solidFill>
                        </a:rPr>
                        <a:t>Models</a:t>
                      </a:r>
                      <a:r>
                        <a:rPr lang="es-ES" sz="2000">
                          <a:solidFill>
                            <a:schemeClr val="accent3">
                              <a:lumMod val="40000"/>
                              <a:lumOff val="60000"/>
                            </a:schemeClr>
                          </a:solidFill>
                        </a:rPr>
                        <a:t> </a:t>
                      </a:r>
                      <a:r>
                        <a:rPr lang="es-ES" sz="2000" err="1">
                          <a:solidFill>
                            <a:schemeClr val="accent3">
                              <a:lumMod val="40000"/>
                              <a:lumOff val="60000"/>
                            </a:schemeClr>
                          </a:solidFill>
                        </a:rPr>
                        <a:t>were</a:t>
                      </a:r>
                      <a:r>
                        <a:rPr lang="es-ES" sz="2000">
                          <a:solidFill>
                            <a:schemeClr val="accent3">
                              <a:lumMod val="40000"/>
                              <a:lumOff val="60000"/>
                            </a:schemeClr>
                          </a:solidFill>
                        </a:rPr>
                        <a:t> </a:t>
                      </a:r>
                      <a:r>
                        <a:rPr lang="es-ES" sz="2000" err="1">
                          <a:solidFill>
                            <a:schemeClr val="accent3">
                              <a:lumMod val="40000"/>
                              <a:lumOff val="60000"/>
                            </a:schemeClr>
                          </a:solidFill>
                        </a:rPr>
                        <a:t>created</a:t>
                      </a:r>
                    </a:p>
                  </a:txBody>
                  <a:tcPr anchor="ctr"/>
                </a:tc>
                <a:tc hMerge="1">
                  <a:txBody>
                    <a:bodyPr/>
                    <a:lstStyle/>
                    <a:p>
                      <a:endParaRPr lang="en-US"/>
                    </a:p>
                  </a:txBody>
                  <a:tcPr marL="0" marR="0" marT="0" marB="0" horzOverflow="overflow"/>
                </a:tc>
                <a:extLst>
                  <a:ext uri="{0D108BD9-81ED-4DB2-BD59-A6C34878D82A}">
                    <a16:rowId xmlns:a16="http://schemas.microsoft.com/office/drawing/2014/main" xmlns="" val="4177691637"/>
                  </a:ext>
                </a:extLst>
              </a:tr>
              <a:tr h="256431">
                <a:tc>
                  <a:txBody>
                    <a:bodyPr/>
                    <a:lstStyle/>
                    <a:p>
                      <a:pPr algn="ctr"/>
                      <a:r>
                        <a:rPr lang="es-ES" sz="1200" b="1"/>
                        <a:t>HP SVM </a:t>
                      </a:r>
                      <a:r>
                        <a:rPr lang="es-ES" sz="1200" b="1" err="1"/>
                        <a:t>Poly</a:t>
                      </a:r>
                      <a:r>
                        <a:rPr lang="es-ES" sz="1200" b="1"/>
                        <a:t> </a:t>
                      </a:r>
                    </a:p>
                  </a:txBody>
                  <a:tcPr anchor="ctr"/>
                </a:tc>
                <a:tc>
                  <a:txBody>
                    <a:bodyPr/>
                    <a:lstStyle/>
                    <a:p>
                      <a:pPr algn="ctr"/>
                      <a:r>
                        <a:rPr lang="es-ES" sz="1200" b="1"/>
                        <a:t>HP SVM (RBF) </a:t>
                      </a:r>
                    </a:p>
                  </a:txBody>
                  <a:tcPr anchor="ctr"/>
                </a:tc>
                <a:extLst>
                  <a:ext uri="{0D108BD9-81ED-4DB2-BD59-A6C34878D82A}">
                    <a16:rowId xmlns:a16="http://schemas.microsoft.com/office/drawing/2014/main" xmlns="" val="2744981585"/>
                  </a:ext>
                </a:extLst>
              </a:tr>
              <a:tr h="256431">
                <a:tc>
                  <a:txBody>
                    <a:bodyPr/>
                    <a:lstStyle/>
                    <a:p>
                      <a:pPr algn="ctr"/>
                      <a:r>
                        <a:rPr lang="es-ES" sz="1200" b="1" err="1"/>
                        <a:t>Selection</a:t>
                      </a:r>
                      <a:r>
                        <a:rPr lang="es-ES" sz="1200" b="1"/>
                        <a:t> </a:t>
                      </a:r>
                      <a:r>
                        <a:rPr lang="es-ES" sz="1200" b="1" err="1"/>
                        <a:t>Tree</a:t>
                      </a:r>
                      <a:r>
                        <a:rPr lang="es-ES" sz="1200" b="1"/>
                        <a:t> </a:t>
                      </a:r>
                      <a:r>
                        <a:rPr lang="es-ES" sz="1200" b="1" err="1"/>
                        <a:t>with</a:t>
                      </a:r>
                      <a:r>
                        <a:rPr lang="es-ES" sz="1200" b="1"/>
                        <a:t> Neural Network </a:t>
                      </a:r>
                    </a:p>
                  </a:txBody>
                  <a:tcPr anchor="ctr"/>
                </a:tc>
                <a:tc>
                  <a:txBody>
                    <a:bodyPr/>
                    <a:lstStyle/>
                    <a:p>
                      <a:pPr algn="ctr"/>
                      <a:r>
                        <a:rPr lang="es-ES" sz="1200" b="1" err="1"/>
                        <a:t>Stepwise</a:t>
                      </a:r>
                      <a:r>
                        <a:rPr lang="es-ES" sz="1200" b="1"/>
                        <a:t> </a:t>
                      </a:r>
                      <a:r>
                        <a:rPr lang="es-ES" sz="1200" b="1" err="1"/>
                        <a:t>Misclassification</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37071090"/>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Neural Network </a:t>
                      </a:r>
                    </a:p>
                  </a:txBody>
                  <a:tcPr anchor="ctr"/>
                </a:tc>
                <a:tc>
                  <a:txBody>
                    <a:bodyPr/>
                    <a:lstStyle/>
                    <a:p>
                      <a:pPr algn="ctr"/>
                      <a:r>
                        <a:rPr lang="es-ES" sz="1200" b="1"/>
                        <a:t>LARS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786900984"/>
                  </a:ext>
                </a:extLst>
              </a:tr>
              <a:tr h="256431">
                <a:tc>
                  <a:txBody>
                    <a:bodyPr/>
                    <a:lstStyle/>
                    <a:p>
                      <a:pPr algn="ctr"/>
                      <a:r>
                        <a:rPr lang="es-ES" sz="1200" b="1"/>
                        <a:t>Neural Network </a:t>
                      </a:r>
                    </a:p>
                  </a:txBody>
                  <a:tcPr anchor="ctr"/>
                </a:tc>
                <a:tc>
                  <a:txBody>
                    <a:bodyPr/>
                    <a:lstStyle/>
                    <a:p>
                      <a:pPr algn="ctr"/>
                      <a:r>
                        <a:rPr lang="es-ES" sz="1200" b="1"/>
                        <a:t>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887615296"/>
                  </a:ext>
                </a:extLst>
              </a:tr>
              <a:tr h="256431">
                <a:tc>
                  <a:txBody>
                    <a:bodyPr/>
                    <a:lstStyle/>
                    <a:p>
                      <a:pPr algn="ctr"/>
                      <a:r>
                        <a:rPr lang="es-ES" sz="1200" b="1"/>
                        <a:t>LASSO </a:t>
                      </a:r>
                      <a:r>
                        <a:rPr lang="es-ES" sz="1200" b="1" err="1"/>
                        <a:t>with</a:t>
                      </a:r>
                      <a:r>
                        <a:rPr lang="es-ES" sz="1200" b="1"/>
                        <a:t> Neural Network </a:t>
                      </a:r>
                    </a:p>
                  </a:txBody>
                  <a:tcPr anchor="ctr"/>
                </a:tc>
                <a:tc>
                  <a:txBody>
                    <a:bodyPr/>
                    <a:lstStyle/>
                    <a:p>
                      <a:pPr algn="ctr"/>
                      <a:r>
                        <a:rPr lang="es-ES" sz="1200" b="1"/>
                        <a:t>PLS 0.2 </a:t>
                      </a:r>
                      <a:r>
                        <a:rPr lang="es-ES" sz="1200" b="1" err="1"/>
                        <a:t>with</a:t>
                      </a:r>
                      <a:r>
                        <a:rPr lang="es-ES" sz="1200" b="1"/>
                        <a:t> Auto Neural Network </a:t>
                      </a:r>
                    </a:p>
                  </a:txBody>
                  <a:tcPr anchor="ctr"/>
                </a:tc>
                <a:extLst>
                  <a:ext uri="{0D108BD9-81ED-4DB2-BD59-A6C34878D82A}">
                    <a16:rowId xmlns:a16="http://schemas.microsoft.com/office/drawing/2014/main" xmlns="" val="3922008384"/>
                  </a:ext>
                </a:extLst>
              </a:tr>
              <a:tr h="256431">
                <a:tc>
                  <a:txBody>
                    <a:bodyPr/>
                    <a:lstStyle/>
                    <a:p>
                      <a:pPr algn="ctr"/>
                      <a:r>
                        <a:rPr lang="es-ES" sz="1200" b="1"/>
                        <a:t>LARS </a:t>
                      </a:r>
                      <a:r>
                        <a:rPr lang="es-ES" sz="1200" b="1" err="1"/>
                        <a:t>with</a:t>
                      </a:r>
                      <a:r>
                        <a:rPr lang="es-ES" sz="1200" b="1"/>
                        <a:t> Neural Network </a:t>
                      </a:r>
                    </a:p>
                  </a:txBody>
                  <a:tcPr anchor="ctr"/>
                </a:tc>
                <a:tc>
                  <a:txBody>
                    <a:bodyPr/>
                    <a:lstStyle/>
                    <a:p>
                      <a:pPr algn="ctr"/>
                      <a:r>
                        <a:rPr lang="es-ES" sz="1200" b="1" err="1"/>
                        <a:t>Adaptive</a:t>
                      </a:r>
                      <a:r>
                        <a:rPr lang="es-ES" sz="1200" b="1"/>
                        <a:t> 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678711360"/>
                  </a:ext>
                </a:extLst>
              </a:tr>
              <a:tr h="256431">
                <a:tc>
                  <a:txBody>
                    <a:bodyPr/>
                    <a:lstStyle/>
                    <a:p>
                      <a:pPr algn="ctr"/>
                      <a:r>
                        <a:rPr lang="es-ES" sz="1200" b="1" err="1"/>
                        <a:t>Adaptive</a:t>
                      </a:r>
                      <a:r>
                        <a:rPr lang="es-ES" sz="1200" b="1"/>
                        <a:t> LASSO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Neural Network </a:t>
                      </a:r>
                    </a:p>
                  </a:txBody>
                  <a:tcPr anchor="ctr"/>
                </a:tc>
                <a:extLst>
                  <a:ext uri="{0D108BD9-81ED-4DB2-BD59-A6C34878D82A}">
                    <a16:rowId xmlns:a16="http://schemas.microsoft.com/office/drawing/2014/main" xmlns="" val="3989982757"/>
                  </a:ext>
                </a:extLst>
              </a:tr>
              <a:tr h="256431">
                <a:tc>
                  <a:txBody>
                    <a:bodyPr/>
                    <a:lstStyle/>
                    <a:p>
                      <a:pPr algn="ctr"/>
                      <a:r>
                        <a:rPr lang="es-ES" sz="1200" b="1"/>
                        <a:t>Auto Neural (AOV 16) </a:t>
                      </a:r>
                    </a:p>
                  </a:txBody>
                  <a:tcPr anchor="ctr"/>
                </a:tc>
                <a:tc>
                  <a:txBody>
                    <a:bodyPr/>
                    <a:lstStyle/>
                    <a:p>
                      <a:pPr algn="ctr"/>
                      <a:r>
                        <a:rPr lang="es-ES" sz="1200" b="1"/>
                        <a:t>PLS 0.2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314858594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(AOV 16)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396231236"/>
                  </a:ext>
                </a:extLst>
              </a:tr>
              <a:tr h="256431">
                <a:tc>
                  <a:txBody>
                    <a:bodyPr/>
                    <a:lstStyle/>
                    <a:p>
                      <a:pPr algn="ctr"/>
                      <a:r>
                        <a:rPr lang="es-ES" sz="1200" b="1"/>
                        <a:t>HP Forest </a:t>
                      </a:r>
                      <a:r>
                        <a:rPr lang="es-ES" sz="1200" b="1" err="1"/>
                        <a:t>larger</a:t>
                      </a:r>
                      <a:r>
                        <a:rPr lang="es-ES" sz="1200" b="1"/>
                        <a:t> </a:t>
                      </a:r>
                    </a:p>
                  </a:txBody>
                  <a:tcPr anchor="ctr"/>
                </a:tc>
                <a:tc>
                  <a:txBody>
                    <a:bodyPr/>
                    <a:lstStyle/>
                    <a:p>
                      <a:pPr algn="ctr"/>
                      <a:r>
                        <a:rPr lang="es-ES" sz="1200" b="1"/>
                        <a:t>Variable </a:t>
                      </a:r>
                      <a:r>
                        <a:rPr lang="es-ES" sz="1200" b="1" err="1"/>
                        <a:t>Clustering</a:t>
                      </a:r>
                      <a:r>
                        <a:rPr lang="es-ES" sz="1200" b="1"/>
                        <a:t> (</a:t>
                      </a:r>
                      <a:r>
                        <a:rPr lang="es-ES" sz="1200" b="1" err="1"/>
                        <a:t>Cluster</a:t>
                      </a:r>
                      <a:r>
                        <a:rPr lang="es-ES" sz="1200" b="1"/>
                        <a:t> </a:t>
                      </a:r>
                      <a:r>
                        <a:rPr lang="es-ES" sz="1200" b="1" err="1"/>
                        <a:t>Component</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728917399"/>
                  </a:ext>
                </a:extLst>
              </a:tr>
              <a:tr h="256431">
                <a:tc>
                  <a:txBody>
                    <a:bodyPr/>
                    <a:lstStyle/>
                    <a:p>
                      <a:pPr algn="ctr"/>
                      <a:r>
                        <a:rPr lang="es-ES" sz="1200" b="1"/>
                        <a:t>PLS 0.2 </a:t>
                      </a:r>
                      <a:r>
                        <a:rPr lang="es-ES" sz="1200" b="1" err="1"/>
                        <a:t>with</a:t>
                      </a:r>
                      <a:r>
                        <a:rPr lang="es-ES" sz="1200" b="1"/>
                        <a:t> Neural Network </a:t>
                      </a:r>
                    </a:p>
                  </a:txBody>
                  <a:tcPr anchor="ctr"/>
                </a:tc>
                <a:tc>
                  <a:txBody>
                    <a:bodyPr/>
                    <a:lstStyle/>
                    <a:p>
                      <a:pPr algn="ctr"/>
                      <a:r>
                        <a:rPr lang="es-ES" sz="1200" b="1"/>
                        <a:t>Variable </a:t>
                      </a:r>
                      <a:r>
                        <a:rPr lang="es-ES" sz="1200" b="1" err="1"/>
                        <a:t>Clustering</a:t>
                      </a:r>
                      <a:r>
                        <a:rPr lang="es-ES" sz="1200" b="1"/>
                        <a:t> (</a:t>
                      </a:r>
                      <a:r>
                        <a:rPr lang="es-ES" sz="1200" b="1" err="1"/>
                        <a:t>Best</a:t>
                      </a:r>
                      <a:r>
                        <a:rPr lang="es-ES" sz="1200" b="1"/>
                        <a:t> Variables)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6454492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tc>
                  <a:txBody>
                    <a:bodyPr/>
                    <a:lstStyle/>
                    <a:p>
                      <a:pPr algn="ctr"/>
                      <a:r>
                        <a:rPr lang="es-ES" sz="1200" b="1" err="1"/>
                        <a:t>Decision</a:t>
                      </a:r>
                      <a:r>
                        <a:rPr lang="es-ES" sz="1200" b="1"/>
                        <a:t> </a:t>
                      </a:r>
                      <a:r>
                        <a:rPr lang="es-ES" sz="1200" b="1" err="1"/>
                        <a:t>Tree</a:t>
                      </a:r>
                      <a:r>
                        <a:rPr lang="es-ES" sz="1200" b="1"/>
                        <a:t> </a:t>
                      </a:r>
                    </a:p>
                  </a:txBody>
                  <a:tcPr anchor="ctr"/>
                </a:tc>
                <a:extLst>
                  <a:ext uri="{0D108BD9-81ED-4DB2-BD59-A6C34878D82A}">
                    <a16:rowId xmlns:a16="http://schemas.microsoft.com/office/drawing/2014/main" xmlns="" val="4059506635"/>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392905446"/>
                  </a:ext>
                </a:extLst>
              </a:tr>
              <a:tr h="256431">
                <a:tc>
                  <a:txBody>
                    <a:bodyPr/>
                    <a:lstStyle/>
                    <a:p>
                      <a:pPr algn="ctr"/>
                      <a:r>
                        <a:rPr lang="es-ES" sz="1200" b="1"/>
                        <a:t>HP Forest </a:t>
                      </a:r>
                    </a:p>
                  </a:txBody>
                  <a:tcPr anchor="ctr"/>
                </a:tc>
                <a:tc>
                  <a:txBody>
                    <a:bodyPr/>
                    <a:lstStyle/>
                    <a:p>
                      <a:pPr algn="ctr"/>
                      <a:r>
                        <a:rPr lang="es-ES" sz="1200" b="1"/>
                        <a:t>PLS </a:t>
                      </a:r>
                      <a:r>
                        <a:rPr lang="es-ES" sz="1200" b="1" err="1"/>
                        <a:t>with</a:t>
                      </a:r>
                      <a:r>
                        <a:rPr lang="es-ES" sz="1200" b="1"/>
                        <a:t> Neural Network </a:t>
                      </a:r>
                    </a:p>
                  </a:txBody>
                  <a:tcPr anchor="ctr"/>
                </a:tc>
                <a:extLst>
                  <a:ext uri="{0D108BD9-81ED-4DB2-BD59-A6C34878D82A}">
                    <a16:rowId xmlns:a16="http://schemas.microsoft.com/office/drawing/2014/main" xmlns="" val="2802809378"/>
                  </a:ext>
                </a:extLst>
              </a:tr>
              <a:tr h="256431">
                <a:tc>
                  <a:txBody>
                    <a:bodyPr/>
                    <a:lstStyle/>
                    <a:p>
                      <a:pPr algn="ctr"/>
                      <a:r>
                        <a:rPr lang="es-ES" sz="1200" b="1" err="1"/>
                        <a:t>Adaptive</a:t>
                      </a:r>
                      <a:r>
                        <a:rPr lang="es-ES" sz="1200" b="1"/>
                        <a:t> LASSO </a:t>
                      </a:r>
                      <a:r>
                        <a:rPr lang="es-ES" sz="1200" b="1" err="1"/>
                        <a:t>with</a:t>
                      </a:r>
                      <a:r>
                        <a:rPr lang="es-ES" sz="1200" b="1"/>
                        <a:t> Auto Neural Network </a:t>
                      </a:r>
                    </a:p>
                  </a:txBody>
                  <a:tcPr anchor="ctr"/>
                </a:tc>
                <a:tc>
                  <a:txBody>
                    <a:bodyPr/>
                    <a:lstStyle/>
                    <a:p>
                      <a:pPr algn="ctr"/>
                      <a:r>
                        <a:rPr lang="es-ES" sz="1200" b="1"/>
                        <a:t>PLS </a:t>
                      </a:r>
                      <a:r>
                        <a:rPr lang="es-ES" sz="1200" b="1" err="1"/>
                        <a:t>with</a:t>
                      </a:r>
                      <a:r>
                        <a:rPr lang="es-ES" sz="1200" b="1"/>
                        <a:t> Auto Neural Network </a:t>
                      </a:r>
                    </a:p>
                  </a:txBody>
                  <a:tcPr anchor="ctr"/>
                </a:tc>
                <a:extLst>
                  <a:ext uri="{0D108BD9-81ED-4DB2-BD59-A6C34878D82A}">
                    <a16:rowId xmlns:a16="http://schemas.microsoft.com/office/drawing/2014/main" xmlns="" val="761315935"/>
                  </a:ext>
                </a:extLst>
              </a:tr>
              <a:tr h="256431">
                <a:tc>
                  <a:txBody>
                    <a:bodyPr/>
                    <a:lstStyle/>
                    <a:p>
                      <a:pPr algn="ctr"/>
                      <a:r>
                        <a:rPr lang="es-ES" sz="1200" b="1"/>
                        <a:t>HP SVM Linear </a:t>
                      </a:r>
                    </a:p>
                  </a:txBody>
                  <a:tcPr anchor="ctr"/>
                </a:tc>
                <a:tc>
                  <a:txBody>
                    <a:bodyPr/>
                    <a:lstStyle/>
                    <a:p>
                      <a:pPr algn="ctr"/>
                      <a:r>
                        <a:rPr lang="es-ES" sz="1200" b="1"/>
                        <a:t>PLS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xmlns="" val="1975460106"/>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Auto Neural Network </a:t>
                      </a:r>
                    </a:p>
                  </a:txBody>
                  <a:tcPr anchor="ctr"/>
                </a:tc>
                <a:tc>
                  <a:txBody>
                    <a:bodyPr/>
                    <a:lstStyle/>
                    <a:p>
                      <a:pPr algn="ctr"/>
                      <a:r>
                        <a:rPr lang="es-ES" sz="1200" b="1"/>
                        <a:t>HP SVM </a:t>
                      </a:r>
                      <a:r>
                        <a:rPr lang="es-ES" sz="1200" b="1" err="1"/>
                        <a:t>Sigmoid</a:t>
                      </a:r>
                      <a:r>
                        <a:rPr lang="es-ES" sz="1200" b="1"/>
                        <a:t> </a:t>
                      </a:r>
                    </a:p>
                  </a:txBody>
                  <a:tcPr anchor="ctr"/>
                </a:tc>
                <a:extLst>
                  <a:ext uri="{0D108BD9-81ED-4DB2-BD59-A6C34878D82A}">
                    <a16:rowId xmlns:a16="http://schemas.microsoft.com/office/drawing/2014/main" xmlns="" val="1585244839"/>
                  </a:ext>
                </a:extLst>
              </a:tr>
              <a:tr h="449579">
                <a:tc>
                  <a:txBody>
                    <a:bodyPr/>
                    <a:lstStyle/>
                    <a:p>
                      <a:pPr algn="ctr"/>
                      <a:r>
                        <a:rPr lang="es-ES" sz="1200" b="1"/>
                        <a:t>LARS </a:t>
                      </a:r>
                      <a:r>
                        <a:rPr lang="es-ES" sz="1200" b="1" err="1"/>
                        <a:t>with</a:t>
                      </a:r>
                      <a:r>
                        <a:rPr lang="es-ES" sz="1200" b="1"/>
                        <a:t> Auto Neural Network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with</a:t>
                      </a:r>
                      <a:r>
                        <a:rPr lang="es-ES" sz="1200" b="1"/>
                        <a:t> Auto Neural Network </a:t>
                      </a:r>
                    </a:p>
                    <a:p>
                      <a:pPr algn="ctr"/>
                      <a:endParaRPr lang="es-ES" sz="1200" b="1"/>
                    </a:p>
                  </a:txBody>
                  <a:tcPr anchor="ctr"/>
                </a:tc>
                <a:extLst>
                  <a:ext uri="{0D108BD9-81ED-4DB2-BD59-A6C34878D82A}">
                    <a16:rowId xmlns:a16="http://schemas.microsoft.com/office/drawing/2014/main" xmlns="" val="3301837985"/>
                  </a:ext>
                </a:extLst>
              </a:tr>
              <a:tr h="256431">
                <a:tc>
                  <a:txBody>
                    <a:bodyPr/>
                    <a:lstStyle/>
                    <a:p>
                      <a:pPr algn="ctr"/>
                      <a:r>
                        <a:rPr lang="es-ES" sz="1200" b="1"/>
                        <a:t>LASSO </a:t>
                      </a:r>
                      <a:r>
                        <a:rPr lang="es-ES" sz="1200" b="1" err="1"/>
                        <a:t>with</a:t>
                      </a:r>
                      <a:r>
                        <a:rPr lang="es-ES" sz="1200" b="1"/>
                        <a:t> Auto Neural Network </a:t>
                      </a:r>
                    </a:p>
                  </a:txBody>
                  <a:tcPr anchor="ctr"/>
                </a:tc>
                <a:tc>
                  <a:txBody>
                    <a:bodyPr/>
                    <a:lstStyle/>
                    <a:p>
                      <a:endParaRPr lang="es-ES" sz="1200" b="1"/>
                    </a:p>
                  </a:txBody>
                  <a:tcPr anchor="ctr"/>
                </a:tc>
                <a:extLst>
                  <a:ext uri="{0D108BD9-81ED-4DB2-BD59-A6C34878D82A}">
                    <a16:rowId xmlns:a16="http://schemas.microsoft.com/office/drawing/2014/main" xmlns="" val="374381199"/>
                  </a:ext>
                </a:extLst>
              </a:tr>
            </a:tbl>
          </a:graphicData>
        </a:graphic>
      </p:graphicFrame>
    </p:spTree>
    <p:extLst>
      <p:ext uri="{BB962C8B-B14F-4D97-AF65-F5344CB8AC3E}">
        <p14:creationId xmlns:p14="http://schemas.microsoft.com/office/powerpoint/2010/main" val="31887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0820B2-F7D1-44A4-947A-3A182C005714}"/>
              </a:ext>
            </a:extLst>
          </p:cNvPr>
          <p:cNvSpPr>
            <a:spLocks noGrp="1"/>
          </p:cNvSpPr>
          <p:nvPr>
            <p:ph type="title" idx="4294967295"/>
          </p:nvPr>
        </p:nvSpPr>
        <p:spPr>
          <a:xfrm>
            <a:off x="299358" y="267607"/>
            <a:ext cx="10150475" cy="757238"/>
          </a:xfrm>
        </p:spPr>
        <p:txBody>
          <a:bodyPr wrap="square" lIns="0" tIns="0" rIns="0" bIns="0" anchor="t">
            <a:spAutoFit/>
          </a:bodyPr>
          <a:lstStyle/>
          <a:p>
            <a:r>
              <a:rPr lang="en-US">
                <a:solidFill>
                  <a:schemeClr val="accent2">
                    <a:lumMod val="50000"/>
                  </a:schemeClr>
                </a:solidFill>
              </a:rPr>
              <a:t>Decision Tree</a:t>
            </a:r>
          </a:p>
        </p:txBody>
      </p:sp>
      <p:sp>
        <p:nvSpPr>
          <p:cNvPr id="4" name="TextBox 3">
            <a:extLst>
              <a:ext uri="{FF2B5EF4-FFF2-40B4-BE49-F238E27FC236}">
                <a16:creationId xmlns:a16="http://schemas.microsoft.com/office/drawing/2014/main" xmlns="" id="{75846FEF-F47F-48D3-811A-994A77D703D9}"/>
              </a:ext>
            </a:extLst>
          </p:cNvPr>
          <p:cNvSpPr txBox="1"/>
          <p:nvPr/>
        </p:nvSpPr>
        <p:spPr>
          <a:xfrm>
            <a:off x="7554686" y="4996541"/>
            <a:ext cx="438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latin typeface="Arial"/>
                <a:cs typeface="Calibri"/>
              </a:rPr>
              <a:t>The Decision tree has 17 leaves </a:t>
            </a:r>
            <a:endParaRPr lang="en-US"/>
          </a:p>
          <a:p>
            <a:pPr marL="342900" indent="-342900">
              <a:buFont typeface="Wingdings"/>
              <a:buChar char="v"/>
            </a:pPr>
            <a:endParaRPr lang="en-US" sz="2000">
              <a:latin typeface="Arial"/>
              <a:cs typeface="Calibri"/>
            </a:endParaRPr>
          </a:p>
          <a:p>
            <a:pPr marL="342900" indent="-342900">
              <a:buFont typeface="Wingdings"/>
              <a:buChar char="v"/>
            </a:pPr>
            <a:r>
              <a:rPr lang="en-US" sz="2000">
                <a:latin typeface="Arial"/>
                <a:cs typeface="Calibri"/>
              </a:rPr>
              <a:t>The Validation Misclassification rate is 0.225287</a:t>
            </a:r>
          </a:p>
        </p:txBody>
      </p:sp>
      <p:pic>
        <p:nvPicPr>
          <p:cNvPr id="5" name="Picture 5" descr="A picture containing mirror&#10;&#10;Description automatically generated">
            <a:extLst>
              <a:ext uri="{FF2B5EF4-FFF2-40B4-BE49-F238E27FC236}">
                <a16:creationId xmlns:a16="http://schemas.microsoft.com/office/drawing/2014/main" xmlns="" id="{573CDFCE-D0B5-484D-9A70-F603192AB819}"/>
              </a:ext>
            </a:extLst>
          </p:cNvPr>
          <p:cNvPicPr>
            <a:picLocks noChangeAspect="1"/>
          </p:cNvPicPr>
          <p:nvPr/>
        </p:nvPicPr>
        <p:blipFill rotWithShape="1">
          <a:blip r:embed="rId2"/>
          <a:srcRect r="50495" b="31222"/>
          <a:stretch/>
        </p:blipFill>
        <p:spPr>
          <a:xfrm>
            <a:off x="723900" y="4726424"/>
            <a:ext cx="1267308" cy="1285022"/>
          </a:xfrm>
          <a:prstGeom prst="rect">
            <a:avLst/>
          </a:prstGeom>
        </p:spPr>
      </p:pic>
      <p:pic>
        <p:nvPicPr>
          <p:cNvPr id="6" name="Picture 5" descr="A picture containing mirror&#10;&#10;Description automatically generated">
            <a:extLst>
              <a:ext uri="{FF2B5EF4-FFF2-40B4-BE49-F238E27FC236}">
                <a16:creationId xmlns:a16="http://schemas.microsoft.com/office/drawing/2014/main" xmlns="" id="{779CBE6D-8869-4CAD-8330-19E84F7C8416}"/>
              </a:ext>
            </a:extLst>
          </p:cNvPr>
          <p:cNvPicPr>
            <a:picLocks noChangeAspect="1"/>
          </p:cNvPicPr>
          <p:nvPr/>
        </p:nvPicPr>
        <p:blipFill rotWithShape="1">
          <a:blip r:embed="rId2"/>
          <a:srcRect r="50495" b="31222"/>
          <a:stretch/>
        </p:blipFill>
        <p:spPr>
          <a:xfrm>
            <a:off x="2483756" y="472642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xmlns="" id="{4C1D012F-32CE-4E2C-A0F7-05B526BB34D9}"/>
              </a:ext>
            </a:extLst>
          </p:cNvPr>
          <p:cNvPicPr>
            <a:picLocks noChangeAspect="1"/>
          </p:cNvPicPr>
          <p:nvPr/>
        </p:nvPicPr>
        <p:blipFill rotWithShape="1">
          <a:blip r:embed="rId2"/>
          <a:srcRect r="50495" b="31222"/>
          <a:stretch/>
        </p:blipFill>
        <p:spPr>
          <a:xfrm>
            <a:off x="4207328" y="4726424"/>
            <a:ext cx="1267308" cy="1285022"/>
          </a:xfrm>
          <a:prstGeom prst="rect">
            <a:avLst/>
          </a:prstGeom>
        </p:spPr>
      </p:pic>
      <p:pic>
        <p:nvPicPr>
          <p:cNvPr id="8" name="Picture 5" descr="A picture containing mirror&#10;&#10;Description automatically generated">
            <a:extLst>
              <a:ext uri="{FF2B5EF4-FFF2-40B4-BE49-F238E27FC236}">
                <a16:creationId xmlns:a16="http://schemas.microsoft.com/office/drawing/2014/main" xmlns="" id="{B0CDD8ED-5E27-44D6-8347-C281113C476E}"/>
              </a:ext>
            </a:extLst>
          </p:cNvPr>
          <p:cNvPicPr>
            <a:picLocks noChangeAspect="1"/>
          </p:cNvPicPr>
          <p:nvPr/>
        </p:nvPicPr>
        <p:blipFill rotWithShape="1">
          <a:blip r:embed="rId2"/>
          <a:srcRect r="50495" b="31222"/>
          <a:stretch/>
        </p:blipFill>
        <p:spPr>
          <a:xfrm>
            <a:off x="5840185" y="4762709"/>
            <a:ext cx="1267308" cy="1321308"/>
          </a:xfrm>
          <a:prstGeom prst="rect">
            <a:avLst/>
          </a:prstGeom>
        </p:spPr>
      </p:pic>
      <p:graphicFrame>
        <p:nvGraphicFramePr>
          <p:cNvPr id="10" name="Table 9">
            <a:extLst>
              <a:ext uri="{FF2B5EF4-FFF2-40B4-BE49-F238E27FC236}">
                <a16:creationId xmlns:a16="http://schemas.microsoft.com/office/drawing/2014/main" xmlns="" id="{16B4466B-644E-4879-8EF2-CA6546FC2A10}"/>
              </a:ext>
            </a:extLst>
          </p:cNvPr>
          <p:cNvGraphicFramePr>
            <a:graphicFrameLocks noGrp="1"/>
          </p:cNvGraphicFramePr>
          <p:nvPr>
            <p:extLst>
              <p:ext uri="{D42A27DB-BD31-4B8C-83A1-F6EECF244321}">
                <p14:modId xmlns:p14="http://schemas.microsoft.com/office/powerpoint/2010/main" val="3985698192"/>
              </p:ext>
            </p:extLst>
          </p:nvPr>
        </p:nvGraphicFramePr>
        <p:xfrm>
          <a:off x="244928" y="1070428"/>
          <a:ext cx="11723310" cy="3574051"/>
        </p:xfrm>
        <a:graphic>
          <a:graphicData uri="http://schemas.openxmlformats.org/drawingml/2006/table">
            <a:tbl>
              <a:tblPr firstRow="1" bandRow="1">
                <a:tableStyleId>{125E5076-3810-47DD-B79F-674D7AD40C01}</a:tableStyleId>
              </a:tblPr>
              <a:tblGrid>
                <a:gridCol w="2344662">
                  <a:extLst>
                    <a:ext uri="{9D8B030D-6E8A-4147-A177-3AD203B41FA5}">
                      <a16:colId xmlns:a16="http://schemas.microsoft.com/office/drawing/2014/main" xmlns="" val="1435241580"/>
                    </a:ext>
                  </a:extLst>
                </a:gridCol>
                <a:gridCol w="2344662">
                  <a:extLst>
                    <a:ext uri="{9D8B030D-6E8A-4147-A177-3AD203B41FA5}">
                      <a16:colId xmlns:a16="http://schemas.microsoft.com/office/drawing/2014/main" xmlns="" val="2356601171"/>
                    </a:ext>
                  </a:extLst>
                </a:gridCol>
                <a:gridCol w="2344662">
                  <a:extLst>
                    <a:ext uri="{9D8B030D-6E8A-4147-A177-3AD203B41FA5}">
                      <a16:colId xmlns:a16="http://schemas.microsoft.com/office/drawing/2014/main" xmlns="" val="223102241"/>
                    </a:ext>
                  </a:extLst>
                </a:gridCol>
                <a:gridCol w="2344662">
                  <a:extLst>
                    <a:ext uri="{9D8B030D-6E8A-4147-A177-3AD203B41FA5}">
                      <a16:colId xmlns:a16="http://schemas.microsoft.com/office/drawing/2014/main" xmlns="" val="2518929031"/>
                    </a:ext>
                  </a:extLst>
                </a:gridCol>
                <a:gridCol w="2344662">
                  <a:extLst>
                    <a:ext uri="{9D8B030D-6E8A-4147-A177-3AD203B41FA5}">
                      <a16:colId xmlns:a16="http://schemas.microsoft.com/office/drawing/2014/main" xmlns="" val="4176442666"/>
                    </a:ext>
                  </a:extLst>
                </a:gridCol>
              </a:tblGrid>
              <a:tr h="263155">
                <a:tc gridSpan="5">
                  <a:txBody>
                    <a:bodyPr/>
                    <a:lstStyle/>
                    <a:p>
                      <a:pPr algn="ctr"/>
                      <a:r>
                        <a:rPr lang="es-ES" sz="1200" b="1">
                          <a:solidFill>
                            <a:schemeClr val="accent3">
                              <a:lumMod val="40000"/>
                              <a:lumOff val="60000"/>
                            </a:schemeClr>
                          </a:solidFill>
                          <a:latin typeface="Arial"/>
                        </a:rPr>
                        <a:t>Variable Importance Plot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xmlns="" val="3357556806"/>
                  </a:ext>
                </a:extLst>
              </a:tr>
              <a:tr h="496871">
                <a:tc>
                  <a:txBody>
                    <a:bodyPr/>
                    <a:lstStyle/>
                    <a:p>
                      <a:pPr algn="ctr"/>
                      <a:r>
                        <a:rPr lang="es-ES" sz="1200" b="1">
                          <a:latin typeface="Arial"/>
                        </a:rPr>
                        <a:t>Variable Name </a:t>
                      </a:r>
                    </a:p>
                  </a:txBody>
                  <a:tcPr anchor="ctr"/>
                </a:tc>
                <a:tc>
                  <a:txBody>
                    <a:bodyPr/>
                    <a:lstStyle/>
                    <a:p>
                      <a:pPr algn="ctr"/>
                      <a:r>
                        <a:rPr lang="es-ES" sz="1200" b="1">
                          <a:latin typeface="Arial"/>
                        </a:rPr>
                        <a:t>Number of Spliting Rules </a:t>
                      </a:r>
                    </a:p>
                  </a:txBody>
                  <a:tcPr anchor="ctr"/>
                </a:tc>
                <a:tc>
                  <a:txBody>
                    <a:bodyPr/>
                    <a:lstStyle/>
                    <a:p>
                      <a:pPr algn="ctr"/>
                      <a:r>
                        <a:rPr lang="es-ES" sz="1200" b="1">
                          <a:latin typeface="Arial"/>
                        </a:rPr>
                        <a:t>Importance </a:t>
                      </a:r>
                    </a:p>
                  </a:txBody>
                  <a:tcPr anchor="ctr"/>
                </a:tc>
                <a:tc>
                  <a:txBody>
                    <a:bodyPr/>
                    <a:lstStyle/>
                    <a:p>
                      <a:pPr algn="ctr"/>
                      <a:r>
                        <a:rPr lang="es-ES" sz="1200" b="1">
                          <a:latin typeface="Arial"/>
                        </a:rPr>
                        <a:t>Validation Importance </a:t>
                      </a:r>
                    </a:p>
                  </a:txBody>
                  <a:tcPr anchor="ctr"/>
                </a:tc>
                <a:tc>
                  <a:txBody>
                    <a:bodyPr/>
                    <a:lstStyle/>
                    <a:p>
                      <a:pPr algn="ctr"/>
                      <a:r>
                        <a:rPr lang="es-ES" sz="1200" b="1">
                          <a:latin typeface="Arial"/>
                        </a:rPr>
                        <a:t>Role of Validation to Training Importance </a:t>
                      </a:r>
                    </a:p>
                  </a:txBody>
                  <a:tcPr anchor="ctr"/>
                </a:tc>
                <a:extLst>
                  <a:ext uri="{0D108BD9-81ED-4DB2-BD59-A6C34878D82A}">
                    <a16:rowId xmlns:a16="http://schemas.microsoft.com/office/drawing/2014/main" xmlns="" val="1560167414"/>
                  </a:ext>
                </a:extLst>
              </a:tr>
              <a:tr h="280286">
                <a:tc>
                  <a:txBody>
                    <a:bodyPr/>
                    <a:lstStyle/>
                    <a:p>
                      <a:pPr algn="ctr"/>
                      <a:r>
                        <a:rPr lang="es-ES" sz="1200" b="1">
                          <a:latin typeface="Arial"/>
                        </a:rPr>
                        <a:t>Chain_Counts </a:t>
                      </a:r>
                    </a:p>
                  </a:txBody>
                  <a:tcPr anchor="ctr"/>
                </a:tc>
                <a:tc>
                  <a:txBody>
                    <a:bodyPr/>
                    <a:lstStyle/>
                    <a:p>
                      <a:pPr algn="ctr"/>
                      <a:r>
                        <a:rPr lang="es-ES" sz="1200" b="1">
                          <a:latin typeface="Arial"/>
                        </a:rPr>
                        <a:t>2 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extLst>
                  <a:ext uri="{0D108BD9-81ED-4DB2-BD59-A6C34878D82A}">
                    <a16:rowId xmlns:a16="http://schemas.microsoft.com/office/drawing/2014/main" xmlns="" val="1676835021"/>
                  </a:ext>
                </a:extLst>
              </a:tr>
              <a:tr h="280286">
                <a:tc>
                  <a:txBody>
                    <a:bodyPr/>
                    <a:lstStyle/>
                    <a:p>
                      <a:pPr algn="ctr"/>
                      <a:r>
                        <a:rPr lang="es-ES" sz="1200" b="1">
                          <a:latin typeface="Arial"/>
                        </a:rPr>
                        <a:t>Entertainment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0.9962 </a:t>
                      </a:r>
                    </a:p>
                  </a:txBody>
                  <a:tcPr anchor="ctr"/>
                </a:tc>
                <a:tc>
                  <a:txBody>
                    <a:bodyPr/>
                    <a:lstStyle/>
                    <a:p>
                      <a:pPr algn="ctr"/>
                      <a:r>
                        <a:rPr lang="es-ES" sz="1200" b="1">
                          <a:latin typeface="Arial"/>
                        </a:rPr>
                        <a:t>0.9637 </a:t>
                      </a:r>
                    </a:p>
                  </a:txBody>
                  <a:tcPr anchor="ctr"/>
                </a:tc>
                <a:tc>
                  <a:txBody>
                    <a:bodyPr/>
                    <a:lstStyle/>
                    <a:p>
                      <a:pPr algn="ctr"/>
                      <a:r>
                        <a:rPr lang="es-ES" sz="1200" b="1">
                          <a:latin typeface="Arial"/>
                        </a:rPr>
                        <a:t>0.9674 </a:t>
                      </a:r>
                    </a:p>
                  </a:txBody>
                  <a:tcPr anchor="ctr"/>
                </a:tc>
                <a:extLst>
                  <a:ext uri="{0D108BD9-81ED-4DB2-BD59-A6C34878D82A}">
                    <a16:rowId xmlns:a16="http://schemas.microsoft.com/office/drawing/2014/main" xmlns="" val="148270286"/>
                  </a:ext>
                </a:extLst>
              </a:tr>
              <a:tr h="280286">
                <a:tc>
                  <a:txBody>
                    <a:bodyPr/>
                    <a:lstStyle/>
                    <a:p>
                      <a:pPr algn="ctr"/>
                      <a:r>
                        <a:rPr lang="es-ES" sz="1200" b="1">
                          <a:latin typeface="Arial"/>
                        </a:rPr>
                        <a:t>Review_Count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0.7247 </a:t>
                      </a:r>
                    </a:p>
                  </a:txBody>
                  <a:tcPr anchor="ctr"/>
                </a:tc>
                <a:tc>
                  <a:txBody>
                    <a:bodyPr/>
                    <a:lstStyle/>
                    <a:p>
                      <a:pPr algn="ctr"/>
                      <a:r>
                        <a:rPr lang="es-ES" sz="1200" b="1">
                          <a:latin typeface="Arial"/>
                        </a:rPr>
                        <a:t>0.6323 </a:t>
                      </a:r>
                    </a:p>
                  </a:txBody>
                  <a:tcPr anchor="ctr"/>
                </a:tc>
                <a:tc>
                  <a:txBody>
                    <a:bodyPr/>
                    <a:lstStyle/>
                    <a:p>
                      <a:pPr algn="ctr"/>
                      <a:r>
                        <a:rPr lang="es-ES" sz="1200" b="1">
                          <a:latin typeface="Arial"/>
                        </a:rPr>
                        <a:t>0.8725 </a:t>
                      </a:r>
                    </a:p>
                  </a:txBody>
                  <a:tcPr anchor="ctr"/>
                </a:tc>
                <a:extLst>
                  <a:ext uri="{0D108BD9-81ED-4DB2-BD59-A6C34878D82A}">
                    <a16:rowId xmlns:a16="http://schemas.microsoft.com/office/drawing/2014/main" xmlns="" val="3283242635"/>
                  </a:ext>
                </a:extLst>
              </a:tr>
              <a:tr h="280286">
                <a:tc>
                  <a:txBody>
                    <a:bodyPr/>
                    <a:lstStyle/>
                    <a:p>
                      <a:pPr algn="ctr"/>
                      <a:r>
                        <a:rPr lang="es-ES" sz="1200" b="1">
                          <a:latin typeface="Arial"/>
                        </a:rPr>
                        <a:t>Good_for_Dinner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0.6855 </a:t>
                      </a:r>
                    </a:p>
                  </a:txBody>
                  <a:tcPr anchor="ctr"/>
                </a:tc>
                <a:tc>
                  <a:txBody>
                    <a:bodyPr/>
                    <a:lstStyle/>
                    <a:p>
                      <a:pPr algn="ctr"/>
                      <a:r>
                        <a:rPr lang="es-ES" sz="1200" b="1">
                          <a:latin typeface="Arial"/>
                        </a:rPr>
                        <a:t>0.7689 </a:t>
                      </a:r>
                    </a:p>
                  </a:txBody>
                  <a:tcPr anchor="ctr"/>
                </a:tc>
                <a:tc>
                  <a:txBody>
                    <a:bodyPr/>
                    <a:lstStyle/>
                    <a:p>
                      <a:pPr algn="ctr"/>
                      <a:r>
                        <a:rPr lang="es-ES" sz="1200" b="1">
                          <a:latin typeface="Arial"/>
                        </a:rPr>
                        <a:t>1.1217 </a:t>
                      </a:r>
                    </a:p>
                  </a:txBody>
                  <a:tcPr anchor="ctr"/>
                </a:tc>
                <a:extLst>
                  <a:ext uri="{0D108BD9-81ED-4DB2-BD59-A6C34878D82A}">
                    <a16:rowId xmlns:a16="http://schemas.microsoft.com/office/drawing/2014/main" xmlns="" val="429610244"/>
                  </a:ext>
                </a:extLst>
              </a:tr>
              <a:tr h="280286">
                <a:tc>
                  <a:txBody>
                    <a:bodyPr/>
                    <a:lstStyle/>
                    <a:p>
                      <a:pPr algn="ctr"/>
                      <a:r>
                        <a:rPr lang="es-ES" sz="1200" b="1">
                          <a:latin typeface="Arial"/>
                        </a:rPr>
                        <a:t>Price_Range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0.6348 </a:t>
                      </a:r>
                    </a:p>
                  </a:txBody>
                  <a:tcPr anchor="ctr"/>
                </a:tc>
                <a:tc>
                  <a:txBody>
                    <a:bodyPr/>
                    <a:lstStyle/>
                    <a:p>
                      <a:pPr algn="ctr"/>
                      <a:r>
                        <a:rPr lang="es-ES" sz="1200" b="1">
                          <a:latin typeface="Arial"/>
                        </a:rPr>
                        <a:t>0.7088 </a:t>
                      </a:r>
                    </a:p>
                  </a:txBody>
                  <a:tcPr anchor="ctr"/>
                </a:tc>
                <a:tc>
                  <a:txBody>
                    <a:bodyPr/>
                    <a:lstStyle/>
                    <a:p>
                      <a:pPr algn="ctr"/>
                      <a:r>
                        <a:rPr lang="es-ES" sz="1200" b="1">
                          <a:latin typeface="Arial"/>
                        </a:rPr>
                        <a:t>1.1166 </a:t>
                      </a:r>
                    </a:p>
                  </a:txBody>
                  <a:tcPr anchor="ctr"/>
                </a:tc>
                <a:extLst>
                  <a:ext uri="{0D108BD9-81ED-4DB2-BD59-A6C34878D82A}">
                    <a16:rowId xmlns:a16="http://schemas.microsoft.com/office/drawing/2014/main" xmlns="" val="3298208811"/>
                  </a:ext>
                </a:extLst>
              </a:tr>
              <a:tr h="280286">
                <a:tc>
                  <a:txBody>
                    <a:bodyPr/>
                    <a:lstStyle/>
                    <a:p>
                      <a:pPr algn="ctr"/>
                      <a:r>
                        <a:rPr lang="es-ES" sz="1200" b="1">
                          <a:latin typeface="Arial"/>
                        </a:rPr>
                        <a:t>Wheelchair_Access </a:t>
                      </a:r>
                    </a:p>
                  </a:txBody>
                  <a:tcPr anchor="ctr"/>
                </a:tc>
                <a:tc>
                  <a:txBody>
                    <a:bodyPr/>
                    <a:lstStyle/>
                    <a:p>
                      <a:pPr algn="ctr"/>
                      <a:r>
                        <a:rPr lang="es-ES" sz="1200" b="1">
                          <a:latin typeface="Arial"/>
                        </a:rPr>
                        <a:t>3 </a:t>
                      </a:r>
                    </a:p>
                  </a:txBody>
                  <a:tcPr anchor="ctr"/>
                </a:tc>
                <a:tc>
                  <a:txBody>
                    <a:bodyPr/>
                    <a:lstStyle/>
                    <a:p>
                      <a:pPr algn="ctr"/>
                      <a:r>
                        <a:rPr lang="es-ES" sz="1200" b="1">
                          <a:latin typeface="Arial"/>
                        </a:rPr>
                        <a:t>0.6299 </a:t>
                      </a:r>
                    </a:p>
                  </a:txBody>
                  <a:tcPr anchor="ctr"/>
                </a:tc>
                <a:tc>
                  <a:txBody>
                    <a:bodyPr/>
                    <a:lstStyle/>
                    <a:p>
                      <a:pPr algn="ctr"/>
                      <a:r>
                        <a:rPr lang="es-ES" sz="1200" b="1">
                          <a:latin typeface="Arial"/>
                        </a:rPr>
                        <a:t>0.6680 </a:t>
                      </a:r>
                    </a:p>
                  </a:txBody>
                  <a:tcPr anchor="ctr"/>
                </a:tc>
                <a:tc>
                  <a:txBody>
                    <a:bodyPr/>
                    <a:lstStyle/>
                    <a:p>
                      <a:pPr algn="ctr"/>
                      <a:r>
                        <a:rPr lang="es-ES" sz="1200" b="1">
                          <a:latin typeface="Arial"/>
                        </a:rPr>
                        <a:t>1.0604 </a:t>
                      </a:r>
                    </a:p>
                  </a:txBody>
                  <a:tcPr anchor="ctr"/>
                </a:tc>
                <a:extLst>
                  <a:ext uri="{0D108BD9-81ED-4DB2-BD59-A6C34878D82A}">
                    <a16:rowId xmlns:a16="http://schemas.microsoft.com/office/drawing/2014/main" xmlns="" val="3041525582"/>
                  </a:ext>
                </a:extLst>
              </a:tr>
              <a:tr h="280286">
                <a:tc>
                  <a:txBody>
                    <a:bodyPr/>
                    <a:lstStyle/>
                    <a:p>
                      <a:pPr algn="ctr"/>
                      <a:r>
                        <a:rPr lang="es-ES" sz="1200" b="1">
                          <a:latin typeface="Arial"/>
                        </a:rPr>
                        <a:t>Noise Level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0.4959 </a:t>
                      </a:r>
                    </a:p>
                  </a:txBody>
                  <a:tcPr anchor="ctr"/>
                </a:tc>
                <a:tc>
                  <a:txBody>
                    <a:bodyPr/>
                    <a:lstStyle/>
                    <a:p>
                      <a:pPr algn="ctr"/>
                      <a:r>
                        <a:rPr lang="es-ES" sz="1200" b="1">
                          <a:latin typeface="Arial"/>
                        </a:rPr>
                        <a:t>0.5299 </a:t>
                      </a:r>
                    </a:p>
                  </a:txBody>
                  <a:tcPr anchor="ctr"/>
                </a:tc>
                <a:tc>
                  <a:txBody>
                    <a:bodyPr/>
                    <a:lstStyle/>
                    <a:p>
                      <a:pPr algn="ctr"/>
                      <a:r>
                        <a:rPr lang="es-ES" sz="1200" b="1">
                          <a:latin typeface="Arial"/>
                        </a:rPr>
                        <a:t>1.0686 </a:t>
                      </a:r>
                    </a:p>
                  </a:txBody>
                  <a:tcPr anchor="ctr"/>
                </a:tc>
                <a:extLst>
                  <a:ext uri="{0D108BD9-81ED-4DB2-BD59-A6C34878D82A}">
                    <a16:rowId xmlns:a16="http://schemas.microsoft.com/office/drawing/2014/main" xmlns="" val="3337446527"/>
                  </a:ext>
                </a:extLst>
              </a:tr>
              <a:tr h="280286">
                <a:tc>
                  <a:txBody>
                    <a:bodyPr/>
                    <a:lstStyle/>
                    <a:p>
                      <a:pPr algn="ctr"/>
                      <a:r>
                        <a:rPr lang="es-ES" sz="1200" b="1">
                          <a:latin typeface="Arial"/>
                        </a:rPr>
                        <a:t>Good_for_Lunch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0.4794 </a:t>
                      </a:r>
                    </a:p>
                  </a:txBody>
                  <a:tcPr anchor="ctr"/>
                </a:tc>
                <a:tc>
                  <a:txBody>
                    <a:bodyPr/>
                    <a:lstStyle/>
                    <a:p>
                      <a:pPr algn="ctr"/>
                      <a:r>
                        <a:rPr lang="es-ES" sz="1200" b="1">
                          <a:latin typeface="Arial"/>
                        </a:rPr>
                        <a:t>0.6001 </a:t>
                      </a:r>
                    </a:p>
                  </a:txBody>
                  <a:tcPr anchor="ctr"/>
                </a:tc>
                <a:tc>
                  <a:txBody>
                    <a:bodyPr/>
                    <a:lstStyle/>
                    <a:p>
                      <a:pPr algn="ctr"/>
                      <a:r>
                        <a:rPr lang="es-ES" sz="1200" b="1">
                          <a:latin typeface="Arial"/>
                        </a:rPr>
                        <a:t>1.2519 </a:t>
                      </a:r>
                    </a:p>
                  </a:txBody>
                  <a:tcPr anchor="ctr"/>
                </a:tc>
                <a:extLst>
                  <a:ext uri="{0D108BD9-81ED-4DB2-BD59-A6C34878D82A}">
                    <a16:rowId xmlns:a16="http://schemas.microsoft.com/office/drawing/2014/main" xmlns="" val="429111330"/>
                  </a:ext>
                </a:extLst>
              </a:tr>
              <a:tr h="280286">
                <a:tc>
                  <a:txBody>
                    <a:bodyPr/>
                    <a:lstStyle/>
                    <a:p>
                      <a:pPr algn="ctr"/>
                      <a:r>
                        <a:rPr lang="es-ES" sz="1200" b="1">
                          <a:latin typeface="Arial"/>
                        </a:rPr>
                        <a:t>Reservations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0.2152 </a:t>
                      </a:r>
                    </a:p>
                  </a:txBody>
                  <a:tcPr anchor="ctr"/>
                </a:tc>
                <a:tc>
                  <a:txBody>
                    <a:bodyPr/>
                    <a:lstStyle/>
                    <a:p>
                      <a:pPr algn="ctr"/>
                      <a:r>
                        <a:rPr lang="es-ES" sz="1200" b="1">
                          <a:latin typeface="Arial"/>
                        </a:rPr>
                        <a:t>0.2164 </a:t>
                      </a:r>
                    </a:p>
                  </a:txBody>
                  <a:tcPr anchor="ctr"/>
                </a:tc>
                <a:tc>
                  <a:txBody>
                    <a:bodyPr/>
                    <a:lstStyle/>
                    <a:p>
                      <a:pPr algn="ctr"/>
                      <a:r>
                        <a:rPr lang="es-ES" sz="1200" b="1">
                          <a:latin typeface="Arial"/>
                        </a:rPr>
                        <a:t>1.0056 </a:t>
                      </a:r>
                    </a:p>
                  </a:txBody>
                  <a:tcPr anchor="ctr"/>
                </a:tc>
                <a:extLst>
                  <a:ext uri="{0D108BD9-81ED-4DB2-BD59-A6C34878D82A}">
                    <a16:rowId xmlns:a16="http://schemas.microsoft.com/office/drawing/2014/main" xmlns="" val="871377839"/>
                  </a:ext>
                </a:extLst>
              </a:tr>
              <a:tr h="280286">
                <a:tc gridSpan="5">
                  <a:txBody>
                    <a:bodyPr/>
                    <a:lstStyle/>
                    <a:p>
                      <a:pPr algn="ctr"/>
                      <a:r>
                        <a:rPr lang="es-ES" sz="1200" b="1" i="1">
                          <a:latin typeface="Arial"/>
                        </a:rPr>
                        <a:t>The other variables have 0 spliting rules and 0 importance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xmlns="" val="1403757959"/>
                  </a:ext>
                </a:extLst>
              </a:tr>
            </a:tbl>
          </a:graphicData>
        </a:graphic>
      </p:graphicFrame>
      <p:sp>
        <p:nvSpPr>
          <p:cNvPr id="11" name="TextBox 10">
            <a:extLst>
              <a:ext uri="{FF2B5EF4-FFF2-40B4-BE49-F238E27FC236}">
                <a16:creationId xmlns:a16="http://schemas.microsoft.com/office/drawing/2014/main" xmlns="" id="{94DA7B4A-2217-49D3-8C67-54BBB3AC2A96}"/>
              </a:ext>
            </a:extLst>
          </p:cNvPr>
          <p:cNvSpPr txBox="1"/>
          <p:nvPr/>
        </p:nvSpPr>
        <p:spPr>
          <a:xfrm>
            <a:off x="8327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1719</a:t>
            </a:r>
          </a:p>
        </p:txBody>
      </p:sp>
      <p:sp>
        <p:nvSpPr>
          <p:cNvPr id="12" name="TextBox 11">
            <a:extLst>
              <a:ext uri="{FF2B5EF4-FFF2-40B4-BE49-F238E27FC236}">
                <a16:creationId xmlns:a16="http://schemas.microsoft.com/office/drawing/2014/main" xmlns="" id="{19A92034-2E9C-498F-8396-2B1AD13E2600}"/>
              </a:ext>
            </a:extLst>
          </p:cNvPr>
          <p:cNvSpPr txBox="1"/>
          <p:nvPr/>
        </p:nvSpPr>
        <p:spPr>
          <a:xfrm>
            <a:off x="2583542"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3462</a:t>
            </a:r>
          </a:p>
        </p:txBody>
      </p:sp>
      <p:sp>
        <p:nvSpPr>
          <p:cNvPr id="13" name="TextBox 12">
            <a:extLst>
              <a:ext uri="{FF2B5EF4-FFF2-40B4-BE49-F238E27FC236}">
                <a16:creationId xmlns:a16="http://schemas.microsoft.com/office/drawing/2014/main" xmlns="" id="{57441008-27F3-4D09-A07E-2809AC247A2B}"/>
              </a:ext>
            </a:extLst>
          </p:cNvPr>
          <p:cNvSpPr txBox="1"/>
          <p:nvPr/>
        </p:nvSpPr>
        <p:spPr>
          <a:xfrm>
            <a:off x="4334328"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2258</a:t>
            </a:r>
          </a:p>
        </p:txBody>
      </p:sp>
      <p:sp>
        <p:nvSpPr>
          <p:cNvPr id="14" name="TextBox 13">
            <a:extLst>
              <a:ext uri="{FF2B5EF4-FFF2-40B4-BE49-F238E27FC236}">
                <a16:creationId xmlns:a16="http://schemas.microsoft.com/office/drawing/2014/main" xmlns="" id="{78269916-02AC-4541-858C-F275681B0284}"/>
              </a:ext>
            </a:extLst>
          </p:cNvPr>
          <p:cNvSpPr txBox="1"/>
          <p:nvPr/>
        </p:nvSpPr>
        <p:spPr>
          <a:xfrm>
            <a:off x="5840185" y="5196112"/>
            <a:ext cx="1482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a:latin typeface="Arial Black"/>
                <a:cs typeface="Calibri"/>
              </a:rPr>
              <a:t>10214</a:t>
            </a:r>
            <a:endParaRPr lang="en-US" sz="2400">
              <a:latin typeface="Arial Black"/>
              <a:cs typeface="Calibri"/>
            </a:endParaRPr>
          </a:p>
        </p:txBody>
      </p:sp>
      <p:sp>
        <p:nvSpPr>
          <p:cNvPr id="15" name="TextBox 14">
            <a:extLst>
              <a:ext uri="{FF2B5EF4-FFF2-40B4-BE49-F238E27FC236}">
                <a16:creationId xmlns:a16="http://schemas.microsoft.com/office/drawing/2014/main" xmlns="" id="{66DD1C87-604B-4A93-B13B-CFF5B96C0C29}"/>
              </a:ext>
            </a:extLst>
          </p:cNvPr>
          <p:cNvSpPr txBox="1"/>
          <p:nvPr/>
        </p:nvSpPr>
        <p:spPr>
          <a:xfrm>
            <a:off x="569686"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16" name="TextBox 15">
            <a:extLst>
              <a:ext uri="{FF2B5EF4-FFF2-40B4-BE49-F238E27FC236}">
                <a16:creationId xmlns:a16="http://schemas.microsoft.com/office/drawing/2014/main" xmlns="" id="{12558601-2D3D-44A7-8F1B-2A05F614F235}"/>
              </a:ext>
            </a:extLst>
          </p:cNvPr>
          <p:cNvSpPr txBox="1"/>
          <p:nvPr/>
        </p:nvSpPr>
        <p:spPr>
          <a:xfrm>
            <a:off x="2275114"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17" name="TextBox 16">
            <a:extLst>
              <a:ext uri="{FF2B5EF4-FFF2-40B4-BE49-F238E27FC236}">
                <a16:creationId xmlns:a16="http://schemas.microsoft.com/office/drawing/2014/main" xmlns="" id="{271DA9F4-9177-4090-B45D-9BA82D48EDC3}"/>
              </a:ext>
            </a:extLst>
          </p:cNvPr>
          <p:cNvSpPr txBox="1"/>
          <p:nvPr/>
        </p:nvSpPr>
        <p:spPr>
          <a:xfrm>
            <a:off x="4071257"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18" name="TextBox 17">
            <a:extLst>
              <a:ext uri="{FF2B5EF4-FFF2-40B4-BE49-F238E27FC236}">
                <a16:creationId xmlns:a16="http://schemas.microsoft.com/office/drawing/2014/main" xmlns="" id="{39AAA791-075A-47C8-9DB7-AE37FCCC3E28}"/>
              </a:ext>
            </a:extLst>
          </p:cNvPr>
          <p:cNvSpPr txBox="1"/>
          <p:nvPr/>
        </p:nvSpPr>
        <p:spPr>
          <a:xfrm>
            <a:off x="5733142"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Tree>
    <p:extLst>
      <p:ext uri="{BB962C8B-B14F-4D97-AF65-F5344CB8AC3E}">
        <p14:creationId xmlns:p14="http://schemas.microsoft.com/office/powerpoint/2010/main" val="310868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290286" y="156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5" name="Picture 5" descr="A picture containing mirror&#10;&#10;Description automatically generated">
            <a:extLst>
              <a:ext uri="{FF2B5EF4-FFF2-40B4-BE49-F238E27FC236}">
                <a16:creationId xmlns:a16="http://schemas.microsoft.com/office/drawing/2014/main" xmlns="" id="{0FF85A3D-ABAB-49B5-B476-95971EA6983C}"/>
              </a:ext>
            </a:extLst>
          </p:cNvPr>
          <p:cNvPicPr>
            <a:picLocks noChangeAspect="1"/>
          </p:cNvPicPr>
          <p:nvPr/>
        </p:nvPicPr>
        <p:blipFill rotWithShape="1">
          <a:blip r:embed="rId2"/>
          <a:srcRect r="50495" b="31222"/>
          <a:stretch/>
        </p:blipFill>
        <p:spPr>
          <a:xfrm>
            <a:off x="1177472" y="476210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xmlns="" id="{A7A3ED82-C99A-4710-ABAA-77C1FF03DA8B}"/>
              </a:ext>
            </a:extLst>
          </p:cNvPr>
          <p:cNvPicPr>
            <a:picLocks noChangeAspect="1"/>
          </p:cNvPicPr>
          <p:nvPr/>
        </p:nvPicPr>
        <p:blipFill rotWithShape="1">
          <a:blip r:embed="rId2"/>
          <a:srcRect r="50495" b="31222"/>
          <a:stretch/>
        </p:blipFill>
        <p:spPr>
          <a:xfrm>
            <a:off x="9549797" y="4709491"/>
            <a:ext cx="1267308" cy="1285022"/>
          </a:xfrm>
          <a:prstGeom prst="rect">
            <a:avLst/>
          </a:prstGeom>
        </p:spPr>
      </p:pic>
      <p:pic>
        <p:nvPicPr>
          <p:cNvPr id="9" name="Picture 5" descr="A picture containing mirror&#10;&#10;Description automatically generated">
            <a:extLst>
              <a:ext uri="{FF2B5EF4-FFF2-40B4-BE49-F238E27FC236}">
                <a16:creationId xmlns:a16="http://schemas.microsoft.com/office/drawing/2014/main" xmlns="" id="{0480E5DF-D496-4657-8091-3BFEC06B56C9}"/>
              </a:ext>
            </a:extLst>
          </p:cNvPr>
          <p:cNvPicPr>
            <a:picLocks noChangeAspect="1"/>
          </p:cNvPicPr>
          <p:nvPr/>
        </p:nvPicPr>
        <p:blipFill rotWithShape="1">
          <a:blip r:embed="rId2"/>
          <a:srcRect r="50495" b="31222"/>
          <a:stretch/>
        </p:blipFill>
        <p:spPr>
          <a:xfrm>
            <a:off x="6857999" y="4750010"/>
            <a:ext cx="1267308" cy="1285022"/>
          </a:xfrm>
          <a:prstGeom prst="rect">
            <a:avLst/>
          </a:prstGeom>
        </p:spPr>
      </p:pic>
      <p:pic>
        <p:nvPicPr>
          <p:cNvPr id="11" name="Picture 5" descr="A picture containing mirror&#10;&#10;Description automatically generated">
            <a:extLst>
              <a:ext uri="{FF2B5EF4-FFF2-40B4-BE49-F238E27FC236}">
                <a16:creationId xmlns:a16="http://schemas.microsoft.com/office/drawing/2014/main" xmlns="" id="{4CF1E720-6B44-4984-B9D3-44E84E7B71A5}"/>
              </a:ext>
            </a:extLst>
          </p:cNvPr>
          <p:cNvPicPr>
            <a:picLocks noChangeAspect="1"/>
          </p:cNvPicPr>
          <p:nvPr/>
        </p:nvPicPr>
        <p:blipFill rotWithShape="1">
          <a:blip r:embed="rId2"/>
          <a:srcRect r="50495" b="31222"/>
          <a:stretch/>
        </p:blipFill>
        <p:spPr>
          <a:xfrm>
            <a:off x="3850520" y="4764524"/>
            <a:ext cx="1267308" cy="1285022"/>
          </a:xfrm>
          <a:prstGeom prst="rect">
            <a:avLst/>
          </a:prstGeom>
        </p:spPr>
      </p:pic>
      <p:graphicFrame>
        <p:nvGraphicFramePr>
          <p:cNvPr id="4" name="Table 3">
            <a:extLst>
              <a:ext uri="{FF2B5EF4-FFF2-40B4-BE49-F238E27FC236}">
                <a16:creationId xmlns:a16="http://schemas.microsoft.com/office/drawing/2014/main" xmlns="" id="{FA538EE3-18B1-44E0-95AE-39C7B7314CAF}"/>
              </a:ext>
            </a:extLst>
          </p:cNvPr>
          <p:cNvGraphicFramePr>
            <a:graphicFrameLocks noGrp="1"/>
          </p:cNvGraphicFramePr>
          <p:nvPr>
            <p:extLst>
              <p:ext uri="{D42A27DB-BD31-4B8C-83A1-F6EECF244321}">
                <p14:modId xmlns:p14="http://schemas.microsoft.com/office/powerpoint/2010/main" val="3961340754"/>
              </p:ext>
            </p:extLst>
          </p:nvPr>
        </p:nvGraphicFramePr>
        <p:xfrm>
          <a:off x="787400" y="1220893"/>
          <a:ext cx="6757016" cy="3489959"/>
        </p:xfrm>
        <a:graphic>
          <a:graphicData uri="http://schemas.openxmlformats.org/drawingml/2006/table">
            <a:tbl>
              <a:tblPr firstRow="1" bandRow="1">
                <a:tableStyleId>{125E5076-3810-47DD-B79F-674D7AD40C01}</a:tableStyleId>
              </a:tblPr>
              <a:tblGrid>
                <a:gridCol w="1387548">
                  <a:extLst>
                    <a:ext uri="{9D8B030D-6E8A-4147-A177-3AD203B41FA5}">
                      <a16:colId xmlns:a16="http://schemas.microsoft.com/office/drawing/2014/main" xmlns="" val="41626662"/>
                    </a:ext>
                  </a:extLst>
                </a:gridCol>
                <a:gridCol w="1709856">
                  <a:extLst>
                    <a:ext uri="{9D8B030D-6E8A-4147-A177-3AD203B41FA5}">
                      <a16:colId xmlns:a16="http://schemas.microsoft.com/office/drawing/2014/main" xmlns="" val="1920004302"/>
                    </a:ext>
                  </a:extLst>
                </a:gridCol>
                <a:gridCol w="1975593">
                  <a:extLst>
                    <a:ext uri="{9D8B030D-6E8A-4147-A177-3AD203B41FA5}">
                      <a16:colId xmlns:a16="http://schemas.microsoft.com/office/drawing/2014/main" xmlns="" val="1614363563"/>
                    </a:ext>
                  </a:extLst>
                </a:gridCol>
                <a:gridCol w="1684019">
                  <a:extLst>
                    <a:ext uri="{9D8B030D-6E8A-4147-A177-3AD203B41FA5}">
                      <a16:colId xmlns:a16="http://schemas.microsoft.com/office/drawing/2014/main" xmlns="" val="229840291"/>
                    </a:ext>
                  </a:extLst>
                </a:gridCol>
              </a:tblGrid>
              <a:tr h="327659">
                <a:tc gridSpan="4">
                  <a:txBody>
                    <a:bodyPr/>
                    <a:lstStyle/>
                    <a:p>
                      <a:pPr algn="ctr"/>
                      <a:r>
                        <a:rPr lang="es-ES" sz="1600" b="1">
                          <a:solidFill>
                            <a:schemeClr val="accent3">
                              <a:lumMod val="40000"/>
                              <a:lumOff val="60000"/>
                            </a:schemeClr>
                          </a:solidFill>
                          <a:latin typeface="Arial"/>
                        </a:rPr>
                        <a:t>Variables </a:t>
                      </a:r>
                      <a:r>
                        <a:rPr lang="es-ES" sz="1600" b="1" err="1">
                          <a:solidFill>
                            <a:schemeClr val="accent3">
                              <a:lumMod val="40000"/>
                              <a:lumOff val="60000"/>
                            </a:schemeClr>
                          </a:solidFill>
                          <a:latin typeface="Arial"/>
                        </a:rPr>
                        <a:t>Selected</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for</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the</a:t>
                      </a:r>
                      <a:r>
                        <a:rPr lang="es-ES" sz="1600" b="1">
                          <a:solidFill>
                            <a:schemeClr val="accent3">
                              <a:lumMod val="40000"/>
                              <a:lumOff val="60000"/>
                            </a:schemeClr>
                          </a:solidFill>
                          <a:latin typeface="Arial"/>
                        </a:rPr>
                        <a:t> final </a:t>
                      </a:r>
                      <a:r>
                        <a:rPr lang="es-ES" sz="1600" b="1" err="1">
                          <a:solidFill>
                            <a:schemeClr val="accent3">
                              <a:lumMod val="40000"/>
                              <a:lumOff val="60000"/>
                            </a:schemeClr>
                          </a:solidFill>
                          <a:latin typeface="Arial"/>
                        </a:rPr>
                        <a:t>model</a:t>
                      </a:r>
                      <a:r>
                        <a:rPr lang="es-ES" sz="1600" b="1">
                          <a:solidFill>
                            <a:schemeClr val="accent3">
                              <a:lumMod val="40000"/>
                              <a:lumOff val="60000"/>
                            </a:schemeClr>
                          </a:solidFill>
                          <a:latin typeface="Arial"/>
                        </a:rPr>
                        <a: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anchor="ctr"/>
                </a:tc>
                <a:extLst>
                  <a:ext uri="{0D108BD9-81ED-4DB2-BD59-A6C34878D82A}">
                    <a16:rowId xmlns:a16="http://schemas.microsoft.com/office/drawing/2014/main" xmlns="" val="1320850303"/>
                  </a:ext>
                </a:extLst>
              </a:tr>
              <a:tr h="276250">
                <a:tc>
                  <a:txBody>
                    <a:bodyPr/>
                    <a:lstStyle/>
                    <a:p>
                      <a:r>
                        <a:rPr lang="es-ES" sz="1400" b="1" err="1">
                          <a:latin typeface="Arial"/>
                        </a:rPr>
                        <a:t>Credit</a:t>
                      </a:r>
                      <a:r>
                        <a:rPr lang="es-ES" sz="1400" b="1">
                          <a:latin typeface="Arial"/>
                        </a:rPr>
                        <a:t>_</a:t>
                      </a:r>
                      <a:endParaRPr lang="en-US" sz="1400"/>
                    </a:p>
                    <a:p>
                      <a:pPr lvl="0">
                        <a:buNone/>
                      </a:pPr>
                      <a:r>
                        <a:rPr lang="es-ES" sz="1400" b="1" err="1">
                          <a:latin typeface="Arial"/>
                        </a:rPr>
                        <a:t>card</a:t>
                      </a:r>
                      <a:r>
                        <a:rPr lang="es-ES" sz="1400" b="1">
                          <a:latin typeface="Arial"/>
                        </a:rPr>
                        <a:t> </a:t>
                      </a:r>
                    </a:p>
                  </a:txBody>
                  <a:tcPr anchor="ctr"/>
                </a:tc>
                <a:tc>
                  <a:txBody>
                    <a:bodyPr/>
                    <a:lstStyle/>
                    <a:p>
                      <a:r>
                        <a:rPr lang="es-ES" sz="1400" b="1" err="1">
                          <a:latin typeface="Arial"/>
                        </a:rPr>
                        <a:t>Reservations</a:t>
                      </a:r>
                      <a:r>
                        <a:rPr lang="es-ES" sz="1400" b="1">
                          <a:latin typeface="Arial"/>
                        </a:rPr>
                        <a:t> </a:t>
                      </a:r>
                    </a:p>
                  </a:txBody>
                  <a:tcPr anchor="ctr"/>
                </a:tc>
                <a:tc>
                  <a:txBody>
                    <a:bodyPr/>
                    <a:lstStyle/>
                    <a:p>
                      <a:pPr lvl="0">
                        <a:buNone/>
                      </a:pPr>
                      <a:r>
                        <a:rPr lang="es-ES" sz="1400" b="1" u="none" strike="noStrike" noProof="0">
                          <a:latin typeface="Arial"/>
                        </a:rPr>
                        <a:t>Wifi </a:t>
                      </a:r>
                      <a:endParaRPr lang="en-US" sz="1400" b="1">
                        <a:latin typeface="Arial"/>
                      </a:endParaRPr>
                    </a:p>
                  </a:txBody>
                  <a:tcPr anchor="ctr"/>
                </a:tc>
                <a:tc>
                  <a:txBody>
                    <a:bodyPr/>
                    <a:lstStyle/>
                    <a:p>
                      <a:pPr lvl="0">
                        <a:buNone/>
                      </a:pPr>
                      <a:r>
                        <a:rPr lang="es-ES" sz="1400" b="1" i="0" u="none" strike="noStrike" noProof="0" err="1">
                          <a:latin typeface="Arial"/>
                        </a:rPr>
                        <a:t>Stars</a:t>
                      </a:r>
                      <a:endParaRPr lang="en-US" sz="1400"/>
                    </a:p>
                  </a:txBody>
                  <a:tcPr anchor="ctr"/>
                </a:tc>
                <a:extLst>
                  <a:ext uri="{0D108BD9-81ED-4DB2-BD59-A6C34878D82A}">
                    <a16:rowId xmlns:a16="http://schemas.microsoft.com/office/drawing/2014/main" xmlns="" val="2238219849"/>
                  </a:ext>
                </a:extLst>
              </a:tr>
              <a:tr h="276250">
                <a:tc>
                  <a:txBody>
                    <a:bodyPr/>
                    <a:lstStyle/>
                    <a:p>
                      <a:r>
                        <a:rPr lang="es-ES" sz="1400" b="1" err="1">
                          <a:latin typeface="Arial"/>
                        </a:rPr>
                        <a:t>Delivery</a:t>
                      </a:r>
                      <a:r>
                        <a:rPr lang="es-ES" sz="1400" b="1">
                          <a:latin typeface="Arial"/>
                        </a:rPr>
                        <a:t> </a:t>
                      </a:r>
                    </a:p>
                  </a:txBody>
                  <a:tcPr anchor="ctr"/>
                </a:tc>
                <a:tc>
                  <a:txBody>
                    <a:bodyPr/>
                    <a:lstStyle/>
                    <a:p>
                      <a:r>
                        <a:rPr lang="es-ES" sz="1400" b="1" err="1">
                          <a:latin typeface="Arial"/>
                        </a:rPr>
                        <a:t>Takeout</a:t>
                      </a:r>
                      <a:r>
                        <a:rPr lang="es-ES" sz="1400" b="1">
                          <a:latin typeface="Arial"/>
                        </a:rPr>
                        <a:t> </a:t>
                      </a:r>
                    </a:p>
                  </a:txBody>
                  <a:tcPr anchor="ctr"/>
                </a:tc>
                <a:tc>
                  <a:txBody>
                    <a:bodyPr/>
                    <a:lstStyle/>
                    <a:p>
                      <a:pPr lvl="0">
                        <a:buNone/>
                      </a:pPr>
                      <a:r>
                        <a:rPr lang="es-ES" sz="1400" b="1" u="none" strike="noStrike" noProof="0" err="1">
                          <a:latin typeface="Arial"/>
                        </a:rPr>
                        <a:t>Wheelchair_access</a:t>
                      </a:r>
                      <a:endParaRPr lang="en-US" sz="1400" b="1">
                        <a:latin typeface="Arial"/>
                      </a:endParaRPr>
                    </a:p>
                  </a:txBody>
                  <a:tcPr anchor="ctr"/>
                </a:tc>
                <a:tc>
                  <a:txBody>
                    <a:bodyPr/>
                    <a:lstStyle/>
                    <a:p>
                      <a:pPr lvl="0">
                        <a:buNone/>
                      </a:pPr>
                      <a:r>
                        <a:rPr lang="es-ES" sz="1400" b="1" i="0" u="none" strike="noStrike" noProof="0" err="1">
                          <a:latin typeface="Arial"/>
                        </a:rPr>
                        <a:t>LOG_review</a:t>
                      </a:r>
                      <a:r>
                        <a:rPr lang="es-ES" sz="1400" b="1" i="0" u="none" strike="noStrike" noProof="0">
                          <a:latin typeface="Arial"/>
                        </a:rPr>
                        <a:t>_</a:t>
                      </a:r>
                      <a:endParaRPr lang="en-US" sz="1400" b="0" i="0" u="none" strike="noStrike" noProof="0"/>
                    </a:p>
                    <a:p>
                      <a:pPr lvl="0">
                        <a:buNone/>
                      </a:pPr>
                      <a:r>
                        <a:rPr lang="es-ES" sz="1400" b="1" i="0" u="none" strike="noStrike" noProof="0" err="1">
                          <a:latin typeface="Arial"/>
                        </a:rPr>
                        <a:t>count</a:t>
                      </a:r>
                      <a:r>
                        <a:rPr lang="es-ES" sz="1400" b="1" i="0" u="none" strike="noStrike" noProof="0">
                          <a:latin typeface="Arial"/>
                        </a:rPr>
                        <a:t> </a:t>
                      </a:r>
                      <a:endParaRPr lang="es-ES" sz="1400"/>
                    </a:p>
                  </a:txBody>
                  <a:tcPr anchor="ctr"/>
                </a:tc>
                <a:extLst>
                  <a:ext uri="{0D108BD9-81ED-4DB2-BD59-A6C34878D82A}">
                    <a16:rowId xmlns:a16="http://schemas.microsoft.com/office/drawing/2014/main" xmlns="" val="1520335026"/>
                  </a:ext>
                </a:extLst>
              </a:tr>
              <a:tr h="276250">
                <a:tc>
                  <a:txBody>
                    <a:bodyPr/>
                    <a:lstStyle/>
                    <a:p>
                      <a:r>
                        <a:rPr lang="es-ES" sz="1400" b="1" err="1">
                          <a:latin typeface="Arial"/>
                        </a:rPr>
                        <a:t>Entertainment</a:t>
                      </a:r>
                      <a:r>
                        <a:rPr lang="es-ES" sz="1400" b="1">
                          <a:latin typeface="Arial"/>
                        </a:rPr>
                        <a:t> </a:t>
                      </a:r>
                    </a:p>
                  </a:txBody>
                  <a:tcPr anchor="ctr"/>
                </a:tc>
                <a:tc>
                  <a:txBody>
                    <a:bodyPr/>
                    <a:lstStyle/>
                    <a:p>
                      <a:r>
                        <a:rPr lang="es-ES" sz="1400" b="1">
                          <a:latin typeface="Arial"/>
                        </a:rPr>
                        <a:t>Alcohol </a:t>
                      </a:r>
                    </a:p>
                  </a:txBody>
                  <a:tcPr anchor="ctr"/>
                </a:tc>
                <a:tc>
                  <a:txBody>
                    <a:bodyPr/>
                    <a:lstStyle/>
                    <a:p>
                      <a:pPr lvl="0">
                        <a:buNone/>
                      </a:pPr>
                      <a:r>
                        <a:rPr lang="es-ES" sz="1400" b="1" u="none" strike="noStrike" noProof="0" err="1">
                          <a:latin typeface="Arial"/>
                        </a:rPr>
                        <a:t>Price_Range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Noise_Level</a:t>
                      </a:r>
                      <a:endParaRPr lang="en-US" sz="1400"/>
                    </a:p>
                  </a:txBody>
                  <a:tcPr anchor="ctr"/>
                </a:tc>
                <a:extLst>
                  <a:ext uri="{0D108BD9-81ED-4DB2-BD59-A6C34878D82A}">
                    <a16:rowId xmlns:a16="http://schemas.microsoft.com/office/drawing/2014/main" xmlns="" val="1115731862"/>
                  </a:ext>
                </a:extLst>
              </a:tr>
              <a:tr h="276250">
                <a:tc>
                  <a:txBody>
                    <a:bodyPr/>
                    <a:lstStyle/>
                    <a:p>
                      <a:r>
                        <a:rPr lang="es-ES" sz="1400" b="1" err="1">
                          <a:latin typeface="Arial"/>
                        </a:rPr>
                        <a:t>FastFood</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breakfast</a:t>
                      </a:r>
                      <a:r>
                        <a:rPr lang="es-ES" sz="1400" b="1">
                          <a:latin typeface="Arial"/>
                        </a:rPr>
                        <a:t> </a:t>
                      </a:r>
                    </a:p>
                  </a:txBody>
                  <a:tcPr anchor="ctr"/>
                </a:tc>
                <a:tc>
                  <a:txBody>
                    <a:bodyPr/>
                    <a:lstStyle/>
                    <a:p>
                      <a:pPr lvl="0">
                        <a:buNone/>
                      </a:pPr>
                      <a:r>
                        <a:rPr lang="es-ES" sz="1400" b="1" u="none" strike="noStrike" noProof="0" err="1">
                          <a:latin typeface="Arial"/>
                        </a:rPr>
                        <a:t>Table_service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Happyhour</a:t>
                      </a:r>
                      <a:r>
                        <a:rPr lang="es-ES" sz="1400" b="1" i="0" u="none" strike="noStrike" noProof="0">
                          <a:latin typeface="Arial"/>
                        </a:rPr>
                        <a:t>   </a:t>
                      </a:r>
                      <a:endParaRPr lang="en-US" sz="1400"/>
                    </a:p>
                  </a:txBody>
                  <a:tcPr anchor="ctr"/>
                </a:tc>
                <a:extLst>
                  <a:ext uri="{0D108BD9-81ED-4DB2-BD59-A6C34878D82A}">
                    <a16:rowId xmlns:a16="http://schemas.microsoft.com/office/drawing/2014/main" xmlns="" val="3836817581"/>
                  </a:ext>
                </a:extLst>
              </a:tr>
              <a:tr h="276250">
                <a:tc>
                  <a:txBody>
                    <a:bodyPr/>
                    <a:lstStyle/>
                    <a:p>
                      <a:r>
                        <a:rPr lang="es-ES" sz="1400" b="1" err="1">
                          <a:latin typeface="Arial"/>
                        </a:rPr>
                        <a:t>Is_chain</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dinner</a:t>
                      </a:r>
                      <a:r>
                        <a:rPr lang="es-ES" sz="1400" b="1">
                          <a:latin typeface="Arial"/>
                        </a:rPr>
                        <a:t> </a:t>
                      </a:r>
                    </a:p>
                  </a:txBody>
                  <a:tcPr anchor="ctr"/>
                </a:tc>
                <a:tc>
                  <a:txBody>
                    <a:bodyPr/>
                    <a:lstStyle/>
                    <a:p>
                      <a:pPr lvl="0">
                        <a:buNone/>
                      </a:pPr>
                      <a:r>
                        <a:rPr lang="es-ES" sz="1400" b="1" u="none" strike="noStrike" noProof="0">
                          <a:latin typeface="Arial"/>
                        </a:rPr>
                        <a:t>Parking </a:t>
                      </a:r>
                      <a:endParaRPr lang="en-US" sz="1400" b="1">
                        <a:latin typeface="Arial"/>
                      </a:endParaRPr>
                    </a:p>
                  </a:txBody>
                  <a:tcPr anchor="ctr"/>
                </a:tc>
                <a:tc>
                  <a:txBody>
                    <a:bodyPr/>
                    <a:lstStyle/>
                    <a:p>
                      <a:pPr lvl="0">
                        <a:buNone/>
                      </a:pPr>
                      <a:r>
                        <a:rPr lang="es-ES" sz="1400" b="1" i="0" u="none" strike="noStrike" noProof="0" err="1">
                          <a:latin typeface="Arial"/>
                        </a:rPr>
                        <a:t>LOG_chain</a:t>
                      </a:r>
                      <a:r>
                        <a:rPr lang="es-ES" sz="1400" b="1" i="0" u="none" strike="noStrike" noProof="0">
                          <a:latin typeface="Arial"/>
                        </a:rPr>
                        <a:t>_ </a:t>
                      </a:r>
                      <a:endParaRPr lang="en-US" sz="1400"/>
                    </a:p>
                    <a:p>
                      <a:pPr lvl="0">
                        <a:buNone/>
                      </a:pPr>
                      <a:r>
                        <a:rPr lang="es-ES" sz="1400" b="1" i="0" u="none" strike="noStrike" noProof="0" err="1">
                          <a:latin typeface="Arial"/>
                        </a:rPr>
                        <a:t>counts</a:t>
                      </a:r>
                      <a:r>
                        <a:rPr lang="es-ES" sz="1400" b="1" i="0" u="none" strike="noStrike" noProof="0">
                          <a:latin typeface="Arial"/>
                        </a:rPr>
                        <a:t> </a:t>
                      </a:r>
                      <a:endParaRPr lang="en-US" sz="1400"/>
                    </a:p>
                  </a:txBody>
                  <a:tcPr anchor="ctr"/>
                </a:tc>
                <a:extLst>
                  <a:ext uri="{0D108BD9-81ED-4DB2-BD59-A6C34878D82A}">
                    <a16:rowId xmlns:a16="http://schemas.microsoft.com/office/drawing/2014/main" xmlns="" val="2539310957"/>
                  </a:ext>
                </a:extLst>
              </a:tr>
              <a:tr h="563879">
                <a:tc>
                  <a:txBody>
                    <a:bodyPr/>
                    <a:lstStyle/>
                    <a:p>
                      <a:r>
                        <a:rPr lang="es-ES" sz="1400" b="1" err="1">
                          <a:latin typeface="Arial"/>
                        </a:rPr>
                        <a:t>Kid</a:t>
                      </a:r>
                      <a:r>
                        <a:rPr lang="es-ES" sz="1400" b="1">
                          <a:latin typeface="Arial"/>
                        </a:rPr>
                        <a:t>_</a:t>
                      </a:r>
                      <a:endParaRPr lang="en-US" sz="1400"/>
                    </a:p>
                    <a:p>
                      <a:pPr lvl="0">
                        <a:buNone/>
                      </a:pPr>
                      <a:r>
                        <a:rPr lang="es-ES" sz="1400" b="1" err="1">
                          <a:latin typeface="Arial"/>
                        </a:rPr>
                        <a:t>friendly</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a:latin typeface="Arial"/>
                        </a:rPr>
                        <a:t>lunch </a:t>
                      </a:r>
                    </a:p>
                  </a:txBody>
                  <a:tcPr anchor="ctr"/>
                </a:tc>
                <a:tc>
                  <a:txBody>
                    <a:bodyPr/>
                    <a:lstStyle/>
                    <a:p>
                      <a:pPr lvl="0">
                        <a:buNone/>
                      </a:pPr>
                      <a:r>
                        <a:rPr lang="es-ES" sz="1400" b="1" u="none" strike="noStrike" noProof="0" err="1">
                          <a:latin typeface="Arial"/>
                        </a:rPr>
                        <a:t>State</a:t>
                      </a:r>
                      <a:r>
                        <a:rPr lang="es-ES" sz="1400" b="1" u="none" strike="noStrike" noProof="0">
                          <a:latin typeface="Arial"/>
                        </a:rPr>
                        <a:t> </a:t>
                      </a:r>
                      <a:endParaRPr lang="en-US" sz="1400" b="1">
                        <a:latin typeface="Arial"/>
                      </a:endParaRPr>
                    </a:p>
                  </a:txBody>
                  <a:tcPr anchor="ctr"/>
                </a:tc>
                <a:tc>
                  <a:txBody>
                    <a:bodyPr/>
                    <a:lstStyle/>
                    <a:p>
                      <a:pPr lvl="0">
                        <a:buNone/>
                      </a:pPr>
                      <a:endParaRPr lang="en-US" sz="1400" b="1">
                        <a:latin typeface="Arial"/>
                      </a:endParaRPr>
                    </a:p>
                  </a:txBody>
                  <a:tcPr anchor="ctr"/>
                </a:tc>
                <a:extLst>
                  <a:ext uri="{0D108BD9-81ED-4DB2-BD59-A6C34878D82A}">
                    <a16:rowId xmlns:a16="http://schemas.microsoft.com/office/drawing/2014/main" xmlns="" val="385443245"/>
                  </a:ext>
                </a:extLst>
              </a:tr>
            </a:tbl>
          </a:graphicData>
        </a:graphic>
      </p:graphicFrame>
      <p:sp>
        <p:nvSpPr>
          <p:cNvPr id="6" name="TextBox 5">
            <a:extLst>
              <a:ext uri="{FF2B5EF4-FFF2-40B4-BE49-F238E27FC236}">
                <a16:creationId xmlns:a16="http://schemas.microsoft.com/office/drawing/2014/main" xmlns="" id="{6AB9DE54-047B-48A1-A1AA-C064AA22DD9F}"/>
              </a:ext>
            </a:extLst>
          </p:cNvPr>
          <p:cNvSpPr txBox="1"/>
          <p:nvPr/>
        </p:nvSpPr>
        <p:spPr>
          <a:xfrm>
            <a:off x="1264557" y="5157408"/>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1332</a:t>
            </a:r>
          </a:p>
        </p:txBody>
      </p:sp>
      <p:sp>
        <p:nvSpPr>
          <p:cNvPr id="8" name="TextBox 7">
            <a:extLst>
              <a:ext uri="{FF2B5EF4-FFF2-40B4-BE49-F238E27FC236}">
                <a16:creationId xmlns:a16="http://schemas.microsoft.com/office/drawing/2014/main" xmlns="" id="{814DB892-E33D-47E2-B382-85ABC9A33EB8}"/>
              </a:ext>
            </a:extLst>
          </p:cNvPr>
          <p:cNvSpPr txBox="1"/>
          <p:nvPr/>
        </p:nvSpPr>
        <p:spPr>
          <a:xfrm>
            <a:off x="39569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3523</a:t>
            </a:r>
          </a:p>
        </p:txBody>
      </p:sp>
      <p:sp>
        <p:nvSpPr>
          <p:cNvPr id="14" name="TextBox 13">
            <a:extLst>
              <a:ext uri="{FF2B5EF4-FFF2-40B4-BE49-F238E27FC236}">
                <a16:creationId xmlns:a16="http://schemas.microsoft.com/office/drawing/2014/main" xmlns="" id="{46F62560-5DEA-41AA-8905-B0EB73B5EB59}"/>
              </a:ext>
            </a:extLst>
          </p:cNvPr>
          <p:cNvSpPr txBox="1"/>
          <p:nvPr/>
        </p:nvSpPr>
        <p:spPr>
          <a:xfrm>
            <a:off x="6971091" y="50981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2197</a:t>
            </a:r>
          </a:p>
        </p:txBody>
      </p:sp>
      <p:sp>
        <p:nvSpPr>
          <p:cNvPr id="16" name="TextBox 15">
            <a:extLst>
              <a:ext uri="{FF2B5EF4-FFF2-40B4-BE49-F238E27FC236}">
                <a16:creationId xmlns:a16="http://schemas.microsoft.com/office/drawing/2014/main" xmlns="" id="{595D8DE5-2B27-4A26-A1FD-7DCB0FEFCB1C}"/>
              </a:ext>
            </a:extLst>
          </p:cNvPr>
          <p:cNvSpPr txBox="1"/>
          <p:nvPr/>
        </p:nvSpPr>
        <p:spPr>
          <a:xfrm>
            <a:off x="9553424" y="5098142"/>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10601</a:t>
            </a:r>
          </a:p>
        </p:txBody>
      </p:sp>
      <p:sp>
        <p:nvSpPr>
          <p:cNvPr id="18" name="TextBox 17">
            <a:extLst>
              <a:ext uri="{FF2B5EF4-FFF2-40B4-BE49-F238E27FC236}">
                <a16:creationId xmlns:a16="http://schemas.microsoft.com/office/drawing/2014/main" xmlns="" id="{0852BE28-6C8B-4B86-BBD6-CE6467B988FE}"/>
              </a:ext>
            </a:extLst>
          </p:cNvPr>
          <p:cNvSpPr txBox="1"/>
          <p:nvPr/>
        </p:nvSpPr>
        <p:spPr>
          <a:xfrm>
            <a:off x="1043819" y="59847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0" name="TextBox 19">
            <a:extLst>
              <a:ext uri="{FF2B5EF4-FFF2-40B4-BE49-F238E27FC236}">
                <a16:creationId xmlns:a16="http://schemas.microsoft.com/office/drawing/2014/main" xmlns="" id="{7F863918-3F0D-410E-9954-072675DF781A}"/>
              </a:ext>
            </a:extLst>
          </p:cNvPr>
          <p:cNvSpPr txBox="1"/>
          <p:nvPr/>
        </p:nvSpPr>
        <p:spPr>
          <a:xfrm>
            <a:off x="3739847" y="598826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2" name="TextBox 21">
            <a:extLst>
              <a:ext uri="{FF2B5EF4-FFF2-40B4-BE49-F238E27FC236}">
                <a16:creationId xmlns:a16="http://schemas.microsoft.com/office/drawing/2014/main" xmlns="" id="{E55FB487-24B2-498B-9176-4CE705397B03}"/>
              </a:ext>
            </a:extLst>
          </p:cNvPr>
          <p:cNvSpPr txBox="1"/>
          <p:nvPr/>
        </p:nvSpPr>
        <p:spPr>
          <a:xfrm>
            <a:off x="6746330" y="5942784"/>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4" name="TextBox 23">
            <a:extLst>
              <a:ext uri="{FF2B5EF4-FFF2-40B4-BE49-F238E27FC236}">
                <a16:creationId xmlns:a16="http://schemas.microsoft.com/office/drawing/2014/main" xmlns="" id="{4E7E1CF9-9BD6-431C-86E1-7BBEBBB7B371}"/>
              </a:ext>
            </a:extLst>
          </p:cNvPr>
          <p:cNvSpPr txBox="1"/>
          <p:nvPr/>
        </p:nvSpPr>
        <p:spPr>
          <a:xfrm>
            <a:off x="9441541" y="59085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
        <p:nvSpPr>
          <p:cNvPr id="26" name="TextBox 25">
            <a:extLst>
              <a:ext uri="{FF2B5EF4-FFF2-40B4-BE49-F238E27FC236}">
                <a16:creationId xmlns:a16="http://schemas.microsoft.com/office/drawing/2014/main" xmlns="" id="{6FC0E2A5-3825-4F21-8AC3-B6C4EF53D15E}"/>
              </a:ext>
            </a:extLst>
          </p:cNvPr>
          <p:cNvSpPr txBox="1"/>
          <p:nvPr/>
        </p:nvSpPr>
        <p:spPr>
          <a:xfrm>
            <a:off x="7647820" y="2676675"/>
            <a:ext cx="43851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a:latin typeface="Arial"/>
                <a:cs typeface="Calibri"/>
              </a:rPr>
              <a:t>All 23 variables were selected </a:t>
            </a:r>
            <a:endParaRPr lang="en-US"/>
          </a:p>
          <a:p>
            <a:pPr marL="342900" indent="-342900">
              <a:buFont typeface="Wingdings"/>
              <a:buChar char="v"/>
            </a:pPr>
            <a:endParaRPr lang="en-US">
              <a:latin typeface="Arial"/>
              <a:cs typeface="Calibri"/>
            </a:endParaRPr>
          </a:p>
          <a:p>
            <a:pPr marL="342900" indent="-342900">
              <a:buFont typeface="Wingdings"/>
              <a:buChar char="v"/>
            </a:pPr>
            <a:r>
              <a:rPr lang="en-US">
                <a:latin typeface="Arial"/>
                <a:cs typeface="Calibri"/>
              </a:rPr>
              <a:t>The Validation Misclassification rate is 0.199909</a:t>
            </a:r>
          </a:p>
        </p:txBody>
      </p:sp>
    </p:spTree>
    <p:extLst>
      <p:ext uri="{BB962C8B-B14F-4D97-AF65-F5344CB8AC3E}">
        <p14:creationId xmlns:p14="http://schemas.microsoft.com/office/powerpoint/2010/main" val="35470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502274" y="283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3" name="Picture 9" descr="A close up of a map&#10;&#10;Description automatically generated">
            <a:extLst>
              <a:ext uri="{FF2B5EF4-FFF2-40B4-BE49-F238E27FC236}">
                <a16:creationId xmlns:a16="http://schemas.microsoft.com/office/drawing/2014/main" xmlns="" id="{521EBB38-61DB-4A98-9B3D-D0C8CECFFEEA}"/>
              </a:ext>
            </a:extLst>
          </p:cNvPr>
          <p:cNvPicPr>
            <a:picLocks noChangeAspect="1"/>
          </p:cNvPicPr>
          <p:nvPr/>
        </p:nvPicPr>
        <p:blipFill>
          <a:blip r:embed="rId2"/>
          <a:stretch>
            <a:fillRect/>
          </a:stretch>
        </p:blipFill>
        <p:spPr>
          <a:xfrm>
            <a:off x="2065760" y="2024549"/>
            <a:ext cx="8671260" cy="4184899"/>
          </a:xfrm>
          <a:prstGeom prst="rect">
            <a:avLst/>
          </a:prstGeom>
        </p:spPr>
      </p:pic>
      <p:sp>
        <p:nvSpPr>
          <p:cNvPr id="4" name="TextBox 3">
            <a:extLst>
              <a:ext uri="{FF2B5EF4-FFF2-40B4-BE49-F238E27FC236}">
                <a16:creationId xmlns:a16="http://schemas.microsoft.com/office/drawing/2014/main" xmlns="" id="{6934F5FE-BDF0-410C-ACA0-98CB52A06780}"/>
              </a:ext>
            </a:extLst>
          </p:cNvPr>
          <p:cNvSpPr txBox="1"/>
          <p:nvPr/>
        </p:nvSpPr>
        <p:spPr>
          <a:xfrm>
            <a:off x="5418667" y="1439333"/>
            <a:ext cx="292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Black"/>
                <a:cs typeface="Calibri"/>
              </a:rPr>
              <a:t>Iteration Plot</a:t>
            </a:r>
          </a:p>
        </p:txBody>
      </p:sp>
    </p:spTree>
    <p:extLst>
      <p:ext uri="{BB962C8B-B14F-4D97-AF65-F5344CB8AC3E}">
        <p14:creationId xmlns:p14="http://schemas.microsoft.com/office/powerpoint/2010/main" val="22699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408820" y="444198"/>
            <a:ext cx="10150475" cy="757238"/>
          </a:xfrm>
        </p:spPr>
        <p:txBody>
          <a:bodyPr wrap="square" lIns="0" tIns="0" rIns="0" bIns="0" anchor="t">
            <a:spAutoFit/>
          </a:bodyPr>
          <a:lstStyle/>
          <a:p>
            <a:r>
              <a:rPr lang="en-US">
                <a:solidFill>
                  <a:schemeClr val="accent2">
                    <a:lumMod val="50000"/>
                  </a:schemeClr>
                </a:solidFill>
              </a:rPr>
              <a:t>Stepwise Regression</a:t>
            </a:r>
          </a:p>
        </p:txBody>
      </p:sp>
      <p:sp>
        <p:nvSpPr>
          <p:cNvPr id="27" name="TextBox 26">
            <a:extLst>
              <a:ext uri="{FF2B5EF4-FFF2-40B4-BE49-F238E27FC236}">
                <a16:creationId xmlns:a16="http://schemas.microsoft.com/office/drawing/2014/main" xmlns="" id="{57AFC97F-BE51-4AD9-BD10-6B91C0FC3499}"/>
              </a:ext>
            </a:extLst>
          </p:cNvPr>
          <p:cNvSpPr txBox="1"/>
          <p:nvPr/>
        </p:nvSpPr>
        <p:spPr>
          <a:xfrm>
            <a:off x="250373" y="1533674"/>
            <a:ext cx="1183277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Calibri"/>
              </a:rPr>
              <a:t>Odds Ratio Estimates</a:t>
            </a:r>
          </a:p>
          <a:p>
            <a:endParaRPr lang="en-US" sz="1700">
              <a:latin typeface="Arial"/>
              <a:cs typeface="Calibri"/>
            </a:endParaRPr>
          </a:p>
          <a:p>
            <a:r>
              <a:rPr lang="es-ES" sz="1700" b="1" err="1">
                <a:latin typeface="Arial"/>
                <a:cs typeface="Arial"/>
              </a:rPr>
              <a:t>LOG_Chain</a:t>
            </a:r>
            <a:r>
              <a:rPr lang="es-ES" sz="1700" b="1">
                <a:latin typeface="Arial"/>
                <a:cs typeface="Arial"/>
              </a:rPr>
              <a:t>_ </a:t>
            </a:r>
            <a:r>
              <a:rPr lang="es-ES" sz="1700" b="1" err="1">
                <a:latin typeface="Arial"/>
                <a:cs typeface="Arial"/>
              </a:rPr>
              <a:t>Counts</a:t>
            </a:r>
            <a:r>
              <a:rPr lang="es-ES" sz="1700" b="1">
                <a:latin typeface="Arial"/>
                <a:cs typeface="Arial"/>
              </a:rPr>
              <a:t>                                                                                                                            1.847</a:t>
            </a:r>
          </a:p>
          <a:p>
            <a:r>
              <a:rPr lang="en-US" sz="1700">
                <a:latin typeface="Arial"/>
                <a:ea typeface="+mn-lt"/>
                <a:cs typeface="+mn-lt"/>
              </a:rPr>
              <a:t>For each additional restaurant of a chain, the odds of staying open change by a factor of 1.847, or an 84.7% increase.</a:t>
            </a:r>
            <a:endParaRPr lang="es-ES" sz="1700">
              <a:latin typeface="Arial"/>
              <a:ea typeface="+mn-lt"/>
              <a:cs typeface="+mn-lt"/>
            </a:endParaRPr>
          </a:p>
          <a:p>
            <a:endParaRPr lang="es-ES" sz="1700" b="1">
              <a:latin typeface="Arial"/>
              <a:cs typeface="Arial"/>
            </a:endParaRPr>
          </a:p>
          <a:p>
            <a:r>
              <a:rPr lang="es-ES" sz="1700" b="1" err="1">
                <a:latin typeface="Arial"/>
                <a:cs typeface="Arial"/>
              </a:rPr>
              <a:t>LOG_Review_Count</a:t>
            </a:r>
            <a:r>
              <a:rPr lang="es-ES" sz="1700" b="1">
                <a:latin typeface="Arial"/>
                <a:cs typeface="Arial"/>
              </a:rPr>
              <a:t>                                                                                                                             2.174</a:t>
            </a:r>
          </a:p>
          <a:p>
            <a:pPr algn="just"/>
            <a:r>
              <a:rPr lang="en-US" sz="1700">
                <a:latin typeface="Arial"/>
                <a:ea typeface="+mn-lt"/>
                <a:cs typeface="+mn-lt"/>
              </a:rPr>
              <a:t>For each additional review, the odds of staying open is 2.174 higher.</a:t>
            </a:r>
            <a:endParaRPr lang="es-ES" sz="1700">
              <a:latin typeface="Arial"/>
              <a:ea typeface="+mn-lt"/>
              <a:cs typeface="+mn-lt"/>
            </a:endParaRPr>
          </a:p>
          <a:p>
            <a:endParaRPr lang="es-ES" sz="1700" b="1">
              <a:latin typeface="Arial"/>
              <a:cs typeface="Arial"/>
            </a:endParaRPr>
          </a:p>
          <a:p>
            <a:r>
              <a:rPr lang="es-ES" sz="1700" b="1" err="1">
                <a:latin typeface="Arial"/>
                <a:cs typeface="Arial"/>
              </a:rPr>
              <a:t>Stars</a:t>
            </a:r>
            <a:r>
              <a:rPr lang="es-ES" sz="1700" b="1">
                <a:latin typeface="Arial"/>
                <a:cs typeface="Arial"/>
              </a:rPr>
              <a:t>                                                                                                                                                       1.337</a:t>
            </a:r>
          </a:p>
          <a:p>
            <a:r>
              <a:rPr lang="en-US" sz="1700">
                <a:latin typeface="Arial"/>
                <a:ea typeface="+mn-lt"/>
                <a:cs typeface="+mn-lt"/>
              </a:rPr>
              <a:t>For each additional unit of star, the odds of staying open changes by a factor of 1.337, or a 33.7% increase.</a:t>
            </a:r>
          </a:p>
          <a:p>
            <a:endParaRPr lang="en-US" sz="1700">
              <a:latin typeface="Arial"/>
              <a:ea typeface="+mn-lt"/>
              <a:cs typeface="+mn-lt"/>
            </a:endParaRPr>
          </a:p>
          <a:p>
            <a:r>
              <a:rPr lang="es-ES" sz="1700" b="1" err="1">
                <a:latin typeface="Arial"/>
                <a:cs typeface="Arial"/>
              </a:rPr>
              <a:t>Entertainment</a:t>
            </a:r>
            <a:r>
              <a:rPr lang="es-ES" sz="1700" b="1">
                <a:latin typeface="Arial"/>
                <a:cs typeface="Arial"/>
              </a:rPr>
              <a:t>                                                                                                                                        0.259</a:t>
            </a:r>
          </a:p>
          <a:p>
            <a:r>
              <a:rPr lang="en-US" sz="1700">
                <a:latin typeface="Arial"/>
                <a:ea typeface="+mn-lt"/>
                <a:cs typeface="+mn-lt"/>
              </a:rPr>
              <a:t>For restaurants without entertainment, the odds of staying open are 0.259 times lower than the odds of staying open for restaurants with entertainment.</a:t>
            </a:r>
            <a:endParaRPr lang="es-ES" sz="1700">
              <a:latin typeface="Arial"/>
              <a:ea typeface="+mn-lt"/>
              <a:cs typeface="+mn-lt"/>
            </a:endParaRPr>
          </a:p>
          <a:p>
            <a:endParaRPr lang="en-US" sz="1700">
              <a:latin typeface="Arial"/>
              <a:cs typeface="Arial"/>
            </a:endParaRPr>
          </a:p>
          <a:p>
            <a:r>
              <a:rPr lang="en-US" sz="1700" b="1" err="1">
                <a:latin typeface="Arial"/>
                <a:cs typeface="Arial"/>
              </a:rPr>
              <a:t>Good_for_dinner</a:t>
            </a:r>
            <a:r>
              <a:rPr lang="en-US" sz="1700" b="1">
                <a:latin typeface="Arial"/>
                <a:cs typeface="Arial"/>
              </a:rPr>
              <a:t>                                                                                                                                   0.518</a:t>
            </a:r>
          </a:p>
          <a:p>
            <a:r>
              <a:rPr lang="en-US" sz="1700">
                <a:latin typeface="Arial"/>
                <a:cs typeface="Arial"/>
              </a:rPr>
              <a:t>For restaurants that are not good for dinner, the odds of staying open are 0.518 times lower than the odds of staying open for restaurants that are good for dinner.</a:t>
            </a:r>
          </a:p>
          <a:p>
            <a:endParaRPr lang="en-US" sz="1700">
              <a:latin typeface="Arial"/>
              <a:cs typeface="Arial"/>
            </a:endParaRPr>
          </a:p>
          <a:p>
            <a:endParaRPr lang="en-US" sz="1600">
              <a:latin typeface="Arial"/>
              <a:cs typeface="Arial"/>
            </a:endParaRPr>
          </a:p>
          <a:p>
            <a:endParaRPr lang="en-US" b="1">
              <a:latin typeface="Arial"/>
              <a:cs typeface="Arial"/>
            </a:endParaRPr>
          </a:p>
          <a:p>
            <a:endParaRPr lang="en-US" b="1">
              <a:latin typeface="Arial"/>
              <a:cs typeface="Arial"/>
            </a:endParaRPr>
          </a:p>
          <a:p>
            <a:endParaRPr lang="es-ES" sz="1400" b="1">
              <a:latin typeface="Arial"/>
              <a:cs typeface="Arial"/>
            </a:endParaRPr>
          </a:p>
        </p:txBody>
      </p:sp>
    </p:spTree>
    <p:extLst>
      <p:ext uri="{BB962C8B-B14F-4D97-AF65-F5344CB8AC3E}">
        <p14:creationId xmlns:p14="http://schemas.microsoft.com/office/powerpoint/2010/main" val="17406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C7DF4B-8AE1-4B1A-BB7F-3F11436B1C74}"/>
              </a:ext>
            </a:extLst>
          </p:cNvPr>
          <p:cNvSpPr>
            <a:spLocks noGrp="1"/>
          </p:cNvSpPr>
          <p:nvPr>
            <p:ph type="title" idx="4294967295"/>
          </p:nvPr>
        </p:nvSpPr>
        <p:spPr>
          <a:xfrm>
            <a:off x="466089" y="524912"/>
            <a:ext cx="10150475" cy="738664"/>
          </a:xfrm>
        </p:spPr>
        <p:txBody>
          <a:bodyPr wrap="square" lIns="0" tIns="0" rIns="0" bIns="0" anchor="t">
            <a:spAutoFit/>
          </a:bodyPr>
          <a:lstStyle/>
          <a:p>
            <a:r>
              <a:rPr lang="en-US">
                <a:solidFill>
                  <a:schemeClr val="accent2">
                    <a:lumMod val="50000"/>
                  </a:schemeClr>
                </a:solidFill>
              </a:rPr>
              <a:t>Company Background</a:t>
            </a:r>
          </a:p>
        </p:txBody>
      </p:sp>
      <p:pic>
        <p:nvPicPr>
          <p:cNvPr id="4" name="Picture 4" descr="A picture containing indoor, table, refrigerator, sitting&#10;&#10;Description automatically generated">
            <a:extLst>
              <a:ext uri="{FF2B5EF4-FFF2-40B4-BE49-F238E27FC236}">
                <a16:creationId xmlns:a16="http://schemas.microsoft.com/office/drawing/2014/main" xmlns="" id="{65E4F8DF-281D-4987-B5BD-5172530C71E3}"/>
              </a:ext>
            </a:extLst>
          </p:cNvPr>
          <p:cNvPicPr>
            <a:picLocks noChangeAspect="1"/>
          </p:cNvPicPr>
          <p:nvPr/>
        </p:nvPicPr>
        <p:blipFill rotWithShape="1">
          <a:blip r:embed="rId2"/>
          <a:srcRect l="14608" r="7935" b="-90"/>
          <a:stretch/>
        </p:blipFill>
        <p:spPr>
          <a:xfrm>
            <a:off x="6992258" y="1210"/>
            <a:ext cx="5197724" cy="6861630"/>
          </a:xfrm>
          <a:prstGeom prst="rect">
            <a:avLst/>
          </a:prstGeom>
        </p:spPr>
      </p:pic>
      <p:sp>
        <p:nvSpPr>
          <p:cNvPr id="6" name="TextBox 5">
            <a:extLst>
              <a:ext uri="{FF2B5EF4-FFF2-40B4-BE49-F238E27FC236}">
                <a16:creationId xmlns:a16="http://schemas.microsoft.com/office/drawing/2014/main" xmlns="" id="{EBA5C954-3060-4A35-AAB6-7A49D8100C72}"/>
              </a:ext>
            </a:extLst>
          </p:cNvPr>
          <p:cNvSpPr txBox="1"/>
          <p:nvPr/>
        </p:nvSpPr>
        <p:spPr>
          <a:xfrm>
            <a:off x="1114761" y="1783049"/>
            <a:ext cx="556638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Arial"/>
                <a:cs typeface="Calibri"/>
              </a:rPr>
              <a:t>Online crowd-sourced review forum, headquartered in San Francisco, California.</a:t>
            </a:r>
            <a:endParaRPr lang="en-US">
              <a:cs typeface="Calibri"/>
            </a:endParaRPr>
          </a:p>
          <a:p>
            <a:pPr>
              <a:lnSpc>
                <a:spcPct val="150000"/>
              </a:lnSpc>
            </a:pPr>
            <a:endParaRPr lang="en-US" sz="2000">
              <a:latin typeface="Arial"/>
              <a:cs typeface="Calibri"/>
            </a:endParaRPr>
          </a:p>
          <a:p>
            <a:pPr>
              <a:lnSpc>
                <a:spcPct val="150000"/>
              </a:lnSpc>
            </a:pPr>
            <a:r>
              <a:rPr lang="en-US" sz="2000">
                <a:latin typeface="Arial"/>
                <a:cs typeface="Calibri"/>
              </a:rPr>
              <a:t>Founded in 2004 by former PayPal employees Russel Simmons and Jeremy Stoppelman. </a:t>
            </a:r>
          </a:p>
          <a:p>
            <a:pPr>
              <a:lnSpc>
                <a:spcPct val="150000"/>
              </a:lnSpc>
            </a:pPr>
            <a:endParaRPr lang="en-US" sz="2000">
              <a:latin typeface="Arial"/>
              <a:cs typeface="Calibri"/>
            </a:endParaRPr>
          </a:p>
          <a:p>
            <a:pPr>
              <a:lnSpc>
                <a:spcPct val="150000"/>
              </a:lnSpc>
            </a:pPr>
            <a:r>
              <a:rPr lang="en-US" sz="2000">
                <a:latin typeface="Arial"/>
                <a:cs typeface="Calibri"/>
              </a:rPr>
              <a:t>Find local businesses like hair stylists, mechanics, dentist, etc.</a:t>
            </a:r>
          </a:p>
          <a:p>
            <a:pPr marL="285750" indent="-285750">
              <a:buFont typeface="Wingdings"/>
              <a:buChar char="q"/>
            </a:pPr>
            <a:endParaRPr lang="en-US">
              <a:latin typeface="Calibri"/>
              <a:cs typeface="Calibri"/>
            </a:endParaRPr>
          </a:p>
          <a:p>
            <a:endParaRPr lang="en-US">
              <a:latin typeface="Calibri"/>
              <a:cs typeface="Calibri"/>
            </a:endParaRPr>
          </a:p>
        </p:txBody>
      </p:sp>
      <p:sp>
        <p:nvSpPr>
          <p:cNvPr id="10" name="Flowchart: Decision 9">
            <a:extLst>
              <a:ext uri="{FF2B5EF4-FFF2-40B4-BE49-F238E27FC236}">
                <a16:creationId xmlns:a16="http://schemas.microsoft.com/office/drawing/2014/main" xmlns="" id="{FF3EC644-ECE9-491A-9134-172CFABFDE0B}"/>
              </a:ext>
            </a:extLst>
          </p:cNvPr>
          <p:cNvSpPr/>
          <p:nvPr/>
        </p:nvSpPr>
        <p:spPr>
          <a:xfrm>
            <a:off x="409121" y="4793329"/>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xmlns="" id="{FD936E76-64FA-4A3D-8C58-0A97DA0C56C9}"/>
              </a:ext>
            </a:extLst>
          </p:cNvPr>
          <p:cNvSpPr/>
          <p:nvPr/>
        </p:nvSpPr>
        <p:spPr>
          <a:xfrm>
            <a:off x="409120" y="3426566"/>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xmlns="" id="{1AA8E9DD-BF0E-42FB-AFB5-E15646B824C5}"/>
              </a:ext>
            </a:extLst>
          </p:cNvPr>
          <p:cNvSpPr/>
          <p:nvPr/>
        </p:nvSpPr>
        <p:spPr>
          <a:xfrm>
            <a:off x="409120" y="2126328"/>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3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AE113-F239-4C7B-AF79-1A0757CFEE2A}"/>
              </a:ext>
            </a:extLst>
          </p:cNvPr>
          <p:cNvSpPr>
            <a:spLocks noGrp="1"/>
          </p:cNvSpPr>
          <p:nvPr>
            <p:ph type="title" idx="4294967295"/>
          </p:nvPr>
        </p:nvSpPr>
        <p:spPr>
          <a:xfrm>
            <a:off x="637954" y="473297"/>
            <a:ext cx="10150475" cy="738664"/>
          </a:xfrm>
        </p:spPr>
        <p:txBody>
          <a:bodyPr wrap="square" lIns="0" tIns="0" rIns="0" bIns="0" anchor="t">
            <a:spAutoFit/>
          </a:bodyPr>
          <a:lstStyle/>
          <a:p>
            <a:r>
              <a:rPr lang="en-US">
                <a:solidFill>
                  <a:schemeClr val="accent2">
                    <a:lumMod val="50000"/>
                  </a:schemeClr>
                </a:solidFill>
              </a:rPr>
              <a:t>Evaluation </a:t>
            </a:r>
          </a:p>
        </p:txBody>
      </p:sp>
      <p:graphicFrame>
        <p:nvGraphicFramePr>
          <p:cNvPr id="5" name="Table 4">
            <a:extLst>
              <a:ext uri="{FF2B5EF4-FFF2-40B4-BE49-F238E27FC236}">
                <a16:creationId xmlns:a16="http://schemas.microsoft.com/office/drawing/2014/main" xmlns="" id="{F3CA5A8A-4281-41CC-B1D4-0E2DA10CAE8A}"/>
              </a:ext>
            </a:extLst>
          </p:cNvPr>
          <p:cNvGraphicFramePr>
            <a:graphicFrameLocks noGrp="1"/>
          </p:cNvGraphicFramePr>
          <p:nvPr>
            <p:extLst>
              <p:ext uri="{D42A27DB-BD31-4B8C-83A1-F6EECF244321}">
                <p14:modId xmlns:p14="http://schemas.microsoft.com/office/powerpoint/2010/main" val="2843515880"/>
              </p:ext>
            </p:extLst>
          </p:nvPr>
        </p:nvGraphicFramePr>
        <p:xfrm>
          <a:off x="954911" y="1475772"/>
          <a:ext cx="9539048" cy="4899659"/>
        </p:xfrm>
        <a:graphic>
          <a:graphicData uri="http://schemas.openxmlformats.org/drawingml/2006/table">
            <a:tbl>
              <a:tblPr firstRow="1" bandRow="1">
                <a:tableStyleId>{125E5076-3810-47DD-B79F-674D7AD40C01}</a:tableStyleId>
              </a:tblPr>
              <a:tblGrid>
                <a:gridCol w="5259047">
                  <a:extLst>
                    <a:ext uri="{9D8B030D-6E8A-4147-A177-3AD203B41FA5}">
                      <a16:colId xmlns:a16="http://schemas.microsoft.com/office/drawing/2014/main" xmlns="" val="3934756489"/>
                    </a:ext>
                  </a:extLst>
                </a:gridCol>
                <a:gridCol w="1065670">
                  <a:extLst>
                    <a:ext uri="{9D8B030D-6E8A-4147-A177-3AD203B41FA5}">
                      <a16:colId xmlns:a16="http://schemas.microsoft.com/office/drawing/2014/main" xmlns="" val="3569774876"/>
                    </a:ext>
                  </a:extLst>
                </a:gridCol>
                <a:gridCol w="1026586">
                  <a:extLst>
                    <a:ext uri="{9D8B030D-6E8A-4147-A177-3AD203B41FA5}">
                      <a16:colId xmlns:a16="http://schemas.microsoft.com/office/drawing/2014/main" xmlns="" val="665782232"/>
                    </a:ext>
                  </a:extLst>
                </a:gridCol>
                <a:gridCol w="975371">
                  <a:extLst>
                    <a:ext uri="{9D8B030D-6E8A-4147-A177-3AD203B41FA5}">
                      <a16:colId xmlns:a16="http://schemas.microsoft.com/office/drawing/2014/main" xmlns="" val="2989749378"/>
                    </a:ext>
                  </a:extLst>
                </a:gridCol>
                <a:gridCol w="1212374">
                  <a:extLst>
                    <a:ext uri="{9D8B030D-6E8A-4147-A177-3AD203B41FA5}">
                      <a16:colId xmlns:a16="http://schemas.microsoft.com/office/drawing/2014/main" xmlns="" val="2979270248"/>
                    </a:ext>
                  </a:extLst>
                </a:gridCol>
              </a:tblGrid>
              <a:tr h="937259">
                <a:tc>
                  <a:txBody>
                    <a:bodyPr/>
                    <a:lstStyle/>
                    <a:p>
                      <a:pPr algn="ctr"/>
                      <a:r>
                        <a:rPr lang="es-ES" sz="1400" b="1" err="1">
                          <a:solidFill>
                            <a:schemeClr val="accent3">
                              <a:lumMod val="40000"/>
                              <a:lumOff val="60000"/>
                            </a:schemeClr>
                          </a:solidFill>
                          <a:latin typeface="Arial"/>
                        </a:rPr>
                        <a:t>Model</a:t>
                      </a:r>
                      <a:r>
                        <a:rPr lang="es-ES" sz="1400" b="1">
                          <a:solidFill>
                            <a:schemeClr val="accent3">
                              <a:lumMod val="40000"/>
                              <a:lumOff val="60000"/>
                            </a:schemeClr>
                          </a:solidFill>
                          <a:latin typeface="Arial"/>
                        </a:rPr>
                        <a:t> </a:t>
                      </a:r>
                    </a:p>
                  </a:txBody>
                  <a:tcPr anchor="ctr"/>
                </a:tc>
                <a:tc>
                  <a:txBody>
                    <a:bodyPr/>
                    <a:lstStyle/>
                    <a:p>
                      <a:pPr algn="ct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tc>
                  <a:txBody>
                    <a:bodyPr/>
                    <a:lstStyle/>
                    <a:p>
                      <a:pPr algn="ct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extLst>
                  <a:ext uri="{0D108BD9-81ED-4DB2-BD59-A6C34878D82A}">
                    <a16:rowId xmlns:a16="http://schemas.microsoft.com/office/drawing/2014/main" xmlns="" val="1565452298"/>
                  </a:ext>
                </a:extLst>
              </a:tr>
              <a:tr h="0">
                <a:tc>
                  <a:txBody>
                    <a:bodyPr/>
                    <a:lstStyle/>
                    <a:p>
                      <a:pPr algn="ctr"/>
                      <a:r>
                        <a:rPr lang="es-ES" sz="1400" b="1">
                          <a:latin typeface="Arial"/>
                        </a:rPr>
                        <a:t>HP SVM </a:t>
                      </a:r>
                      <a:r>
                        <a:rPr lang="es-ES" sz="1400" b="1" err="1">
                          <a:latin typeface="Arial"/>
                        </a:rPr>
                        <a:t>Poly</a:t>
                      </a:r>
                      <a:r>
                        <a:rPr lang="es-ES" sz="1400" b="1">
                          <a:latin typeface="Arial"/>
                        </a:rPr>
                        <a:t> </a:t>
                      </a:r>
                    </a:p>
                  </a:txBody>
                  <a:tcPr anchor="ctr"/>
                </a:tc>
                <a:tc>
                  <a:txBody>
                    <a:bodyPr/>
                    <a:lstStyle/>
                    <a:p>
                      <a:pPr algn="ctr"/>
                      <a:r>
                        <a:rPr lang="es-ES" sz="1400" b="1">
                          <a:latin typeface="Arial"/>
                        </a:rPr>
                        <a:t>1117 </a:t>
                      </a:r>
                    </a:p>
                  </a:txBody>
                  <a:tcPr anchor="ctr"/>
                </a:tc>
                <a:tc>
                  <a:txBody>
                    <a:bodyPr/>
                    <a:lstStyle/>
                    <a:p>
                      <a:pPr algn="ctr"/>
                      <a:r>
                        <a:rPr lang="es-ES" sz="1400" b="1">
                          <a:latin typeface="Arial"/>
                        </a:rPr>
                        <a:t>3526 </a:t>
                      </a:r>
                    </a:p>
                  </a:txBody>
                  <a:tcPr anchor="ctr"/>
                </a:tc>
                <a:tc>
                  <a:txBody>
                    <a:bodyPr/>
                    <a:lstStyle/>
                    <a:p>
                      <a:pPr algn="ctr"/>
                      <a:r>
                        <a:rPr lang="es-ES" sz="1400" b="1">
                          <a:latin typeface="Arial"/>
                        </a:rPr>
                        <a:t>2194 </a:t>
                      </a:r>
                    </a:p>
                  </a:txBody>
                  <a:tcPr anchor="ctr"/>
                </a:tc>
                <a:tc>
                  <a:txBody>
                    <a:bodyPr/>
                    <a:lstStyle/>
                    <a:p>
                      <a:pPr algn="ctr"/>
                      <a:r>
                        <a:rPr lang="es-ES" sz="1400" b="1">
                          <a:latin typeface="Arial"/>
                        </a:rPr>
                        <a:t>10816 </a:t>
                      </a:r>
                    </a:p>
                  </a:txBody>
                  <a:tcPr anchor="ctr"/>
                </a:tc>
                <a:extLst>
                  <a:ext uri="{0D108BD9-81ED-4DB2-BD59-A6C34878D82A}">
                    <a16:rowId xmlns:a16="http://schemas.microsoft.com/office/drawing/2014/main" xmlns="" val="4251082564"/>
                  </a:ext>
                </a:extLst>
              </a:tr>
              <a:tr h="0">
                <a:tc>
                  <a:txBody>
                    <a:bodyPr/>
                    <a:lstStyle/>
                    <a:p>
                      <a:pPr algn="ctr"/>
                      <a:r>
                        <a:rPr lang="es-ES" sz="1400" b="1" err="1">
                          <a:latin typeface="Arial"/>
                        </a:rPr>
                        <a:t>Selection</a:t>
                      </a:r>
                      <a:r>
                        <a:rPr lang="es-ES" sz="1400" b="1">
                          <a:latin typeface="Arial"/>
                        </a:rPr>
                        <a:t> </a:t>
                      </a:r>
                      <a:r>
                        <a:rPr lang="es-ES" sz="1400" b="1" err="1">
                          <a:latin typeface="Arial"/>
                        </a:rPr>
                        <a:t>Tree</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953572442"/>
                  </a:ext>
                </a:extLst>
              </a:tr>
              <a:tr h="0">
                <a:tc>
                  <a:txBody>
                    <a:bodyPr/>
                    <a:lstStyle/>
                    <a:p>
                      <a:pPr algn="ctr"/>
                      <a:r>
                        <a:rPr lang="es-ES" sz="1400" b="1" err="1">
                          <a:latin typeface="Arial"/>
                        </a:rPr>
                        <a:t>Stepwise</a:t>
                      </a:r>
                      <a:r>
                        <a:rPr lang="es-ES" sz="1400" b="1">
                          <a:latin typeface="Arial"/>
                        </a:rPr>
                        <a:t> </a:t>
                      </a:r>
                      <a:r>
                        <a:rPr lang="es-ES" sz="1400" b="1" err="1">
                          <a:latin typeface="Arial"/>
                        </a:rPr>
                        <a:t>Regression</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3226702248"/>
                  </a:ext>
                </a:extLst>
              </a:tr>
              <a:tr h="0">
                <a:tc>
                  <a:txBody>
                    <a:bodyPr/>
                    <a:lstStyle/>
                    <a:p>
                      <a:pPr algn="ctr"/>
                      <a:r>
                        <a:rPr lang="es-ES" sz="1400" b="1">
                          <a:latin typeface="Arial"/>
                        </a:rPr>
                        <a:t>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xmlns="" val="3233269403"/>
                  </a:ext>
                </a:extLst>
              </a:tr>
              <a:tr h="0">
                <a:tc>
                  <a:txBody>
                    <a:bodyPr/>
                    <a:lstStyle/>
                    <a:p>
                      <a:pPr algn="ctr"/>
                      <a:r>
                        <a:rPr lang="es-ES" sz="1400" b="1">
                          <a:latin typeface="Arial"/>
                        </a:rPr>
                        <a:t>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xmlns="" val="1768787064"/>
                  </a:ext>
                </a:extLst>
              </a:tr>
              <a:tr h="0">
                <a:tc>
                  <a:txBody>
                    <a:bodyPr/>
                    <a:lstStyle/>
                    <a:p>
                      <a:pPr algn="ctr"/>
                      <a:r>
                        <a:rPr lang="es-ES" sz="1400" b="1">
                          <a:latin typeface="Arial"/>
                        </a:rPr>
                        <a:t>LARS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xmlns="" val="242094664"/>
                  </a:ext>
                </a:extLst>
              </a:tr>
              <a:tr h="0">
                <a:tc>
                  <a:txBody>
                    <a:bodyPr/>
                    <a:lstStyle/>
                    <a:p>
                      <a:pPr algn="ctr"/>
                      <a:r>
                        <a:rPr lang="es-ES" sz="1400" b="1" err="1">
                          <a:latin typeface="Arial"/>
                        </a:rPr>
                        <a:t>Adaptive</a:t>
                      </a:r>
                      <a:r>
                        <a:rPr lang="es-ES" sz="1400" b="1">
                          <a:latin typeface="Arial"/>
                        </a:rPr>
                        <a:t> 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1238 </a:t>
                      </a:r>
                    </a:p>
                  </a:txBody>
                  <a:tcPr anchor="ctr"/>
                </a:tc>
                <a:tc>
                  <a:txBody>
                    <a:bodyPr/>
                    <a:lstStyle/>
                    <a:p>
                      <a:pPr algn="ctr"/>
                      <a:r>
                        <a:rPr lang="es-ES" sz="1400" b="1">
                          <a:latin typeface="Arial"/>
                        </a:rPr>
                        <a:t>3591 </a:t>
                      </a:r>
                    </a:p>
                  </a:txBody>
                  <a:tcPr anchor="ctr"/>
                </a:tc>
                <a:tc>
                  <a:txBody>
                    <a:bodyPr/>
                    <a:lstStyle/>
                    <a:p>
                      <a:pPr algn="ctr"/>
                      <a:r>
                        <a:rPr lang="es-ES" sz="1400" b="1">
                          <a:latin typeface="Arial"/>
                        </a:rPr>
                        <a:t>2129 </a:t>
                      </a:r>
                    </a:p>
                  </a:txBody>
                  <a:tcPr anchor="ctr"/>
                </a:tc>
                <a:tc>
                  <a:txBody>
                    <a:bodyPr/>
                    <a:lstStyle/>
                    <a:p>
                      <a:pPr algn="ctr"/>
                      <a:r>
                        <a:rPr lang="es-ES" sz="1400" b="1">
                          <a:latin typeface="Arial"/>
                        </a:rPr>
                        <a:t>10695 </a:t>
                      </a:r>
                    </a:p>
                  </a:txBody>
                  <a:tcPr anchor="ctr"/>
                </a:tc>
                <a:extLst>
                  <a:ext uri="{0D108BD9-81ED-4DB2-BD59-A6C34878D82A}">
                    <a16:rowId xmlns:a16="http://schemas.microsoft.com/office/drawing/2014/main" xmlns="" val="3913474735"/>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Auto Neural (AOV 16) </a:t>
                      </a:r>
                    </a:p>
                  </a:txBody>
                  <a:tcPr anchor="ctr"/>
                </a:tc>
                <a:tc>
                  <a:txBody>
                    <a:bodyPr/>
                    <a:lstStyle/>
                    <a:p>
                      <a:pPr algn="ctr"/>
                      <a:r>
                        <a:rPr lang="es-ES" sz="1400" b="1">
                          <a:latin typeface="Arial"/>
                        </a:rPr>
                        <a:t>1368 </a:t>
                      </a:r>
                    </a:p>
                  </a:txBody>
                  <a:tcPr anchor="ctr"/>
                </a:tc>
                <a:tc>
                  <a:txBody>
                    <a:bodyPr/>
                    <a:lstStyle/>
                    <a:p>
                      <a:pPr algn="ctr"/>
                      <a:r>
                        <a:rPr lang="es-ES" sz="1400" b="1">
                          <a:latin typeface="Arial"/>
                        </a:rPr>
                        <a:t>3679 </a:t>
                      </a:r>
                    </a:p>
                  </a:txBody>
                  <a:tcPr anchor="ctr"/>
                </a:tc>
                <a:tc>
                  <a:txBody>
                    <a:bodyPr/>
                    <a:lstStyle/>
                    <a:p>
                      <a:pPr algn="ctr"/>
                      <a:r>
                        <a:rPr lang="es-ES" sz="1400" b="1">
                          <a:latin typeface="Arial"/>
                        </a:rPr>
                        <a:t>2041 </a:t>
                      </a:r>
                    </a:p>
                  </a:txBody>
                  <a:tcPr anchor="ctr">
                    <a:solidFill>
                      <a:schemeClr val="accent1"/>
                    </a:solidFill>
                  </a:tcPr>
                </a:tc>
                <a:tc>
                  <a:txBody>
                    <a:bodyPr/>
                    <a:lstStyle/>
                    <a:p>
                      <a:pPr algn="ctr"/>
                      <a:r>
                        <a:rPr lang="es-ES" sz="1400" b="1">
                          <a:latin typeface="Arial"/>
                        </a:rPr>
                        <a:t>10565 </a:t>
                      </a:r>
                    </a:p>
                  </a:txBody>
                  <a:tcPr anchor="ctr"/>
                </a:tc>
                <a:extLst>
                  <a:ext uri="{0D108BD9-81ED-4DB2-BD59-A6C34878D82A}">
                    <a16:rowId xmlns:a16="http://schemas.microsoft.com/office/drawing/2014/main" xmlns="" val="3665257091"/>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Neural Network (AOV 16) </a:t>
                      </a:r>
                    </a:p>
                  </a:txBody>
                  <a:tcPr anchor="ctr"/>
                </a:tc>
                <a:tc>
                  <a:txBody>
                    <a:bodyPr/>
                    <a:lstStyle/>
                    <a:p>
                      <a:pPr algn="ctr"/>
                      <a:r>
                        <a:rPr lang="es-ES" sz="1400" b="1">
                          <a:latin typeface="Arial"/>
                        </a:rPr>
                        <a:t>1294 </a:t>
                      </a:r>
                    </a:p>
                  </a:txBody>
                  <a:tcPr anchor="ctr"/>
                </a:tc>
                <a:tc>
                  <a:txBody>
                    <a:bodyPr/>
                    <a:lstStyle/>
                    <a:p>
                      <a:pPr algn="ctr"/>
                      <a:r>
                        <a:rPr lang="es-ES" sz="1400" b="1">
                          <a:latin typeface="Arial"/>
                        </a:rPr>
                        <a:t>3603 </a:t>
                      </a:r>
                    </a:p>
                  </a:txBody>
                  <a:tcPr anchor="ctr"/>
                </a:tc>
                <a:tc>
                  <a:txBody>
                    <a:bodyPr/>
                    <a:lstStyle/>
                    <a:p>
                      <a:pPr algn="ctr"/>
                      <a:r>
                        <a:rPr lang="es-ES" sz="1400" b="1">
                          <a:latin typeface="Arial"/>
                        </a:rPr>
                        <a:t>2117 </a:t>
                      </a:r>
                    </a:p>
                  </a:txBody>
                  <a:tcPr anchor="ctr"/>
                </a:tc>
                <a:tc>
                  <a:txBody>
                    <a:bodyPr/>
                    <a:lstStyle/>
                    <a:p>
                      <a:pPr algn="ctr"/>
                      <a:r>
                        <a:rPr lang="es-ES" sz="1400" b="1">
                          <a:latin typeface="Arial"/>
                        </a:rPr>
                        <a:t>10639 </a:t>
                      </a:r>
                    </a:p>
                  </a:txBody>
                  <a:tcPr anchor="ctr"/>
                </a:tc>
                <a:extLst>
                  <a:ext uri="{0D108BD9-81ED-4DB2-BD59-A6C34878D82A}">
                    <a16:rowId xmlns:a16="http://schemas.microsoft.com/office/drawing/2014/main" xmlns="" val="3321487010"/>
                  </a:ext>
                </a:extLst>
              </a:tr>
              <a:tr h="0">
                <a:tc>
                  <a:txBody>
                    <a:bodyPr/>
                    <a:lstStyle/>
                    <a:p>
                      <a:pPr algn="ctr"/>
                      <a:r>
                        <a:rPr lang="es-ES" sz="1400" b="1">
                          <a:latin typeface="Arial"/>
                        </a:rPr>
                        <a:t>HP Forest </a:t>
                      </a:r>
                      <a:r>
                        <a:rPr lang="es-ES" sz="1400" b="1" err="1">
                          <a:latin typeface="Arial"/>
                        </a:rPr>
                        <a:t>larger</a:t>
                      </a:r>
                      <a:r>
                        <a:rPr lang="es-ES" sz="1400" b="1">
                          <a:latin typeface="Arial"/>
                        </a:rPr>
                        <a:t> </a:t>
                      </a:r>
                    </a:p>
                  </a:txBody>
                  <a:tcPr anchor="ctr"/>
                </a:tc>
                <a:tc>
                  <a:txBody>
                    <a:bodyPr/>
                    <a:lstStyle/>
                    <a:p>
                      <a:pPr algn="ctr"/>
                      <a:r>
                        <a:rPr lang="es-ES" sz="1400" b="1">
                          <a:latin typeface="Arial"/>
                        </a:rPr>
                        <a:t>877 </a:t>
                      </a:r>
                    </a:p>
                  </a:txBody>
                  <a:tcPr anchor="ctr"/>
                </a:tc>
                <a:tc>
                  <a:txBody>
                    <a:bodyPr/>
                    <a:lstStyle/>
                    <a:p>
                      <a:pPr algn="ctr"/>
                      <a:r>
                        <a:rPr lang="es-ES" sz="1400" b="1">
                          <a:latin typeface="Arial"/>
                        </a:rPr>
                        <a:t>3178 </a:t>
                      </a:r>
                    </a:p>
                  </a:txBody>
                  <a:tcPr anchor="ctr"/>
                </a:tc>
                <a:tc>
                  <a:txBody>
                    <a:bodyPr/>
                    <a:lstStyle/>
                    <a:p>
                      <a:pPr algn="ctr"/>
                      <a:r>
                        <a:rPr lang="es-ES" sz="1400" b="1">
                          <a:latin typeface="Arial"/>
                        </a:rPr>
                        <a:t>2542 </a:t>
                      </a:r>
                    </a:p>
                  </a:txBody>
                  <a:tcPr anchor="ctr"/>
                </a:tc>
                <a:tc>
                  <a:txBody>
                    <a:bodyPr/>
                    <a:lstStyle/>
                    <a:p>
                      <a:pPr algn="ctr"/>
                      <a:r>
                        <a:rPr lang="es-ES" sz="1400" b="1">
                          <a:latin typeface="Arial"/>
                        </a:rPr>
                        <a:t>11056 </a:t>
                      </a:r>
                    </a:p>
                  </a:txBody>
                  <a:tcPr anchor="ctr"/>
                </a:tc>
                <a:extLst>
                  <a:ext uri="{0D108BD9-81ED-4DB2-BD59-A6C34878D82A}">
                    <a16:rowId xmlns:a16="http://schemas.microsoft.com/office/drawing/2014/main" xmlns="" val="4032667460"/>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t>
                      </a:r>
                      <a:r>
                        <a:rPr lang="es-ES" sz="1400" b="1" err="1">
                          <a:latin typeface="Arial"/>
                        </a:rPr>
                        <a:t>Regression</a:t>
                      </a:r>
                      <a:r>
                        <a:rPr lang="es-ES" sz="1400" b="1">
                          <a:latin typeface="Arial"/>
                        </a:rPr>
                        <a:t> AOV16 </a:t>
                      </a:r>
                    </a:p>
                  </a:txBody>
                  <a:tcPr anchor="ctr">
                    <a:solidFill>
                      <a:schemeClr val="accent2">
                        <a:lumMod val="75000"/>
                      </a:schemeClr>
                    </a:solidFill>
                  </a:tcPr>
                </a:tc>
                <a:tc>
                  <a:txBody>
                    <a:bodyPr/>
                    <a:lstStyle/>
                    <a:p>
                      <a:pPr algn="ctr"/>
                      <a:r>
                        <a:rPr lang="es-ES" sz="1400" b="1">
                          <a:latin typeface="Arial"/>
                        </a:rPr>
                        <a:t>1298 </a:t>
                      </a:r>
                    </a:p>
                  </a:txBody>
                  <a:tcPr anchor="ctr">
                    <a:solidFill>
                      <a:schemeClr val="accent2">
                        <a:lumMod val="75000"/>
                      </a:schemeClr>
                    </a:solidFill>
                  </a:tcPr>
                </a:tc>
                <a:tc>
                  <a:txBody>
                    <a:bodyPr/>
                    <a:lstStyle/>
                    <a:p>
                      <a:pPr algn="ctr"/>
                      <a:r>
                        <a:rPr lang="es-ES" sz="1400" b="1">
                          <a:latin typeface="Arial"/>
                        </a:rPr>
                        <a:t>3589 </a:t>
                      </a:r>
                    </a:p>
                  </a:txBody>
                  <a:tcPr anchor="ctr">
                    <a:solidFill>
                      <a:schemeClr val="accent2">
                        <a:lumMod val="75000"/>
                      </a:schemeClr>
                    </a:solidFill>
                  </a:tcPr>
                </a:tc>
                <a:tc>
                  <a:txBody>
                    <a:bodyPr/>
                    <a:lstStyle/>
                    <a:p>
                      <a:pPr algn="ctr"/>
                      <a:r>
                        <a:rPr lang="es-ES" sz="1400" b="1">
                          <a:latin typeface="Arial"/>
                        </a:rPr>
                        <a:t>2131 </a:t>
                      </a:r>
                    </a:p>
                  </a:txBody>
                  <a:tcPr anchor="ctr">
                    <a:solidFill>
                      <a:schemeClr val="accent2">
                        <a:lumMod val="75000"/>
                      </a:schemeClr>
                    </a:solidFill>
                  </a:tcPr>
                </a:tc>
                <a:tc>
                  <a:txBody>
                    <a:bodyPr/>
                    <a:lstStyle/>
                    <a:p>
                      <a:pPr algn="ctr"/>
                      <a:r>
                        <a:rPr lang="es-ES" sz="1400" b="1">
                          <a:latin typeface="Arial"/>
                        </a:rPr>
                        <a:t>10635 </a:t>
                      </a:r>
                    </a:p>
                  </a:txBody>
                  <a:tcPr anchor="ctr">
                    <a:solidFill>
                      <a:schemeClr val="accent2">
                        <a:lumMod val="75000"/>
                      </a:schemeClr>
                    </a:solidFill>
                  </a:tcPr>
                </a:tc>
                <a:extLst>
                  <a:ext uri="{0D108BD9-81ED-4DB2-BD59-A6C34878D82A}">
                    <a16:rowId xmlns:a16="http://schemas.microsoft.com/office/drawing/2014/main" xmlns="" val="2078940080"/>
                  </a:ext>
                </a:extLst>
              </a:tr>
              <a:tr h="0">
                <a:tc>
                  <a:txBody>
                    <a:bodyPr/>
                    <a:lstStyle/>
                    <a:p>
                      <a:pPr algn="ctr"/>
                      <a:r>
                        <a:rPr lang="es-ES" sz="1400" b="1" err="1">
                          <a:latin typeface="Arial"/>
                        </a:rPr>
                        <a:t>Stepwise</a:t>
                      </a:r>
                      <a:r>
                        <a:rPr lang="es-ES" sz="1400" b="1">
                          <a:latin typeface="Arial"/>
                        </a:rPr>
                        <a:t> </a:t>
                      </a:r>
                      <a:r>
                        <a:rPr lang="es-ES" sz="1400" b="1" err="1">
                          <a:latin typeface="Arial"/>
                        </a:rPr>
                        <a:t>Misclassification</a:t>
                      </a:r>
                      <a:r>
                        <a:rPr lang="es-ES" sz="1400" b="1">
                          <a:latin typeface="Arial"/>
                        </a:rPr>
                        <a:t> </a:t>
                      </a:r>
                      <a:r>
                        <a:rPr lang="es-ES" sz="1400" b="1" err="1">
                          <a:latin typeface="Arial"/>
                        </a:rPr>
                        <a:t>Regression</a:t>
                      </a:r>
                      <a:r>
                        <a:rPr lang="es-ES" sz="1400" b="1">
                          <a:latin typeface="Arial"/>
                        </a:rPr>
                        <a:t> </a:t>
                      </a:r>
                    </a:p>
                  </a:txBody>
                  <a:tcPr anchor="ctr">
                    <a:solidFill>
                      <a:schemeClr val="accent2">
                        <a:lumMod val="75000"/>
                      </a:schemeClr>
                    </a:solidFill>
                  </a:tcPr>
                </a:tc>
                <a:tc>
                  <a:txBody>
                    <a:bodyPr/>
                    <a:lstStyle/>
                    <a:p>
                      <a:pPr algn="ctr"/>
                      <a:r>
                        <a:rPr lang="es-ES" sz="1400" b="1">
                          <a:latin typeface="Arial"/>
                        </a:rPr>
                        <a:t>1332 </a:t>
                      </a:r>
                    </a:p>
                  </a:txBody>
                  <a:tcPr anchor="ctr">
                    <a:solidFill>
                      <a:schemeClr val="accent2">
                        <a:lumMod val="75000"/>
                      </a:schemeClr>
                    </a:solidFill>
                  </a:tcPr>
                </a:tc>
                <a:tc>
                  <a:txBody>
                    <a:bodyPr/>
                    <a:lstStyle/>
                    <a:p>
                      <a:pPr algn="ctr"/>
                      <a:r>
                        <a:rPr lang="es-ES" sz="1400" b="1">
                          <a:latin typeface="Arial"/>
                        </a:rPr>
                        <a:t>3523 </a:t>
                      </a:r>
                    </a:p>
                  </a:txBody>
                  <a:tcPr anchor="ctr">
                    <a:solidFill>
                      <a:schemeClr val="accent2">
                        <a:lumMod val="75000"/>
                      </a:schemeClr>
                    </a:solidFill>
                  </a:tcPr>
                </a:tc>
                <a:tc>
                  <a:txBody>
                    <a:bodyPr/>
                    <a:lstStyle/>
                    <a:p>
                      <a:pPr algn="ctr"/>
                      <a:r>
                        <a:rPr lang="es-ES" sz="1400" b="1">
                          <a:latin typeface="Arial"/>
                        </a:rPr>
                        <a:t>2197 </a:t>
                      </a:r>
                    </a:p>
                  </a:txBody>
                  <a:tcPr anchor="ctr">
                    <a:solidFill>
                      <a:schemeClr val="accent2">
                        <a:lumMod val="75000"/>
                      </a:schemeClr>
                    </a:solidFill>
                  </a:tcPr>
                </a:tc>
                <a:tc>
                  <a:txBody>
                    <a:bodyPr/>
                    <a:lstStyle/>
                    <a:p>
                      <a:pPr algn="ctr"/>
                      <a:r>
                        <a:rPr lang="es-ES" sz="1400" b="1">
                          <a:latin typeface="Arial"/>
                        </a:rPr>
                        <a:t>10601 </a:t>
                      </a:r>
                    </a:p>
                  </a:txBody>
                  <a:tcPr anchor="ctr">
                    <a:solidFill>
                      <a:schemeClr val="accent2">
                        <a:lumMod val="75000"/>
                      </a:schemeClr>
                    </a:solidFill>
                  </a:tcPr>
                </a:tc>
                <a:extLst>
                  <a:ext uri="{0D108BD9-81ED-4DB2-BD59-A6C34878D82A}">
                    <a16:rowId xmlns:a16="http://schemas.microsoft.com/office/drawing/2014/main" xmlns="" val="1354472255"/>
                  </a:ext>
                </a:extLst>
              </a:tr>
              <a:tr h="0">
                <a:tc>
                  <a:txBody>
                    <a:bodyPr/>
                    <a:lstStyle/>
                    <a:p>
                      <a:pPr algn="ctr"/>
                      <a:r>
                        <a:rPr lang="es-ES" sz="1400" b="1" err="1">
                          <a:latin typeface="Arial"/>
                        </a:rPr>
                        <a:t>Decision</a:t>
                      </a:r>
                      <a:r>
                        <a:rPr lang="es-ES" sz="1400" b="1">
                          <a:latin typeface="Arial"/>
                        </a:rPr>
                        <a:t> </a:t>
                      </a:r>
                      <a:r>
                        <a:rPr lang="es-ES" sz="1400" b="1" err="1">
                          <a:latin typeface="Arial"/>
                        </a:rPr>
                        <a:t>Tree</a:t>
                      </a:r>
                      <a:r>
                        <a:rPr lang="es-ES" sz="1400" b="1">
                          <a:latin typeface="Arial"/>
                        </a:rPr>
                        <a:t> </a:t>
                      </a:r>
                    </a:p>
                  </a:txBody>
                  <a:tcPr anchor="ctr">
                    <a:solidFill>
                      <a:schemeClr val="accent2">
                        <a:lumMod val="75000"/>
                      </a:schemeClr>
                    </a:solidFill>
                  </a:tcPr>
                </a:tc>
                <a:tc>
                  <a:txBody>
                    <a:bodyPr/>
                    <a:lstStyle/>
                    <a:p>
                      <a:pPr algn="ctr"/>
                      <a:r>
                        <a:rPr lang="es-ES" sz="1400" b="1">
                          <a:latin typeface="Arial"/>
                        </a:rPr>
                        <a:t>1717 </a:t>
                      </a:r>
                    </a:p>
                  </a:txBody>
                  <a:tcPr anchor="ctr">
                    <a:solidFill>
                      <a:schemeClr val="accent2">
                        <a:lumMod val="75000"/>
                      </a:schemeClr>
                    </a:solidFill>
                  </a:tcPr>
                </a:tc>
                <a:tc>
                  <a:txBody>
                    <a:bodyPr/>
                    <a:lstStyle/>
                    <a:p>
                      <a:pPr algn="ctr"/>
                      <a:r>
                        <a:rPr lang="es-ES" sz="1400" b="1">
                          <a:latin typeface="Arial"/>
                        </a:rPr>
                        <a:t>3460 </a:t>
                      </a:r>
                    </a:p>
                  </a:txBody>
                  <a:tcPr anchor="ctr">
                    <a:solidFill>
                      <a:schemeClr val="accent2">
                        <a:lumMod val="75000"/>
                      </a:schemeClr>
                    </a:solidFill>
                  </a:tcPr>
                </a:tc>
                <a:tc>
                  <a:txBody>
                    <a:bodyPr/>
                    <a:lstStyle/>
                    <a:p>
                      <a:pPr algn="ctr"/>
                      <a:r>
                        <a:rPr lang="es-ES" sz="1400" b="1">
                          <a:latin typeface="Arial"/>
                        </a:rPr>
                        <a:t>2260 </a:t>
                      </a:r>
                    </a:p>
                  </a:txBody>
                  <a:tcPr anchor="ctr">
                    <a:solidFill>
                      <a:schemeClr val="accent2">
                        <a:lumMod val="75000"/>
                      </a:schemeClr>
                    </a:solidFill>
                  </a:tcPr>
                </a:tc>
                <a:tc>
                  <a:txBody>
                    <a:bodyPr/>
                    <a:lstStyle/>
                    <a:p>
                      <a:pPr algn="ctr"/>
                      <a:r>
                        <a:rPr lang="es-ES" sz="1400" b="1">
                          <a:latin typeface="Arial"/>
                        </a:rPr>
                        <a:t>10216 </a:t>
                      </a:r>
                    </a:p>
                  </a:txBody>
                  <a:tcPr anchor="ctr">
                    <a:solidFill>
                      <a:schemeClr val="accent2">
                        <a:lumMod val="75000"/>
                      </a:schemeClr>
                    </a:solidFill>
                  </a:tcPr>
                </a:tc>
                <a:extLst>
                  <a:ext uri="{0D108BD9-81ED-4DB2-BD59-A6C34878D82A}">
                    <a16:rowId xmlns:a16="http://schemas.microsoft.com/office/drawing/2014/main" xmlns="" val="2196899149"/>
                  </a:ext>
                </a:extLst>
              </a:tr>
            </a:tbl>
          </a:graphicData>
        </a:graphic>
      </p:graphicFrame>
    </p:spTree>
    <p:extLst>
      <p:ext uri="{BB962C8B-B14F-4D97-AF65-F5344CB8AC3E}">
        <p14:creationId xmlns:p14="http://schemas.microsoft.com/office/powerpoint/2010/main" val="35429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AE113-F239-4C7B-AF79-1A0757CFEE2A}"/>
              </a:ext>
            </a:extLst>
          </p:cNvPr>
          <p:cNvSpPr>
            <a:spLocks noGrp="1"/>
          </p:cNvSpPr>
          <p:nvPr>
            <p:ph type="title" idx="4294967295"/>
          </p:nvPr>
        </p:nvSpPr>
        <p:spPr>
          <a:xfrm>
            <a:off x="478465" y="198622"/>
            <a:ext cx="10150475" cy="757238"/>
          </a:xfrm>
        </p:spPr>
        <p:txBody>
          <a:bodyPr wrap="square" lIns="0" tIns="0" rIns="0" bIns="0" anchor="t">
            <a:spAutoFit/>
          </a:bodyPr>
          <a:lstStyle/>
          <a:p>
            <a:r>
              <a:rPr lang="en-US">
                <a:solidFill>
                  <a:schemeClr val="accent2">
                    <a:lumMod val="50000"/>
                  </a:schemeClr>
                </a:solidFill>
              </a:rPr>
              <a:t>Evaluation</a:t>
            </a:r>
          </a:p>
        </p:txBody>
      </p:sp>
      <p:graphicFrame>
        <p:nvGraphicFramePr>
          <p:cNvPr id="5" name="Table 4">
            <a:extLst>
              <a:ext uri="{FF2B5EF4-FFF2-40B4-BE49-F238E27FC236}">
                <a16:creationId xmlns:a16="http://schemas.microsoft.com/office/drawing/2014/main" xmlns="" id="{3C39EE2E-8AC9-4331-8824-D5627DBDD8B4}"/>
              </a:ext>
            </a:extLst>
          </p:cNvPr>
          <p:cNvGraphicFramePr>
            <a:graphicFrameLocks noGrp="1"/>
          </p:cNvGraphicFramePr>
          <p:nvPr>
            <p:extLst>
              <p:ext uri="{D42A27DB-BD31-4B8C-83A1-F6EECF244321}">
                <p14:modId xmlns:p14="http://schemas.microsoft.com/office/powerpoint/2010/main" val="1633351580"/>
              </p:ext>
            </p:extLst>
          </p:nvPr>
        </p:nvGraphicFramePr>
        <p:xfrm>
          <a:off x="527674" y="992371"/>
          <a:ext cx="11148799" cy="5486400"/>
        </p:xfrm>
        <a:graphic>
          <a:graphicData uri="http://schemas.openxmlformats.org/drawingml/2006/table">
            <a:tbl>
              <a:tblPr firstRow="1" bandRow="1">
                <a:tableStyleId>{125E5076-3810-47DD-B79F-674D7AD40C01}</a:tableStyleId>
              </a:tblPr>
              <a:tblGrid>
                <a:gridCol w="4784650">
                  <a:extLst>
                    <a:ext uri="{9D8B030D-6E8A-4147-A177-3AD203B41FA5}">
                      <a16:colId xmlns:a16="http://schemas.microsoft.com/office/drawing/2014/main" xmlns="" val="2069805141"/>
                    </a:ext>
                  </a:extLst>
                </a:gridCol>
                <a:gridCol w="1834110">
                  <a:extLst>
                    <a:ext uri="{9D8B030D-6E8A-4147-A177-3AD203B41FA5}">
                      <a16:colId xmlns:a16="http://schemas.microsoft.com/office/drawing/2014/main" xmlns="" val="2474370841"/>
                    </a:ext>
                  </a:extLst>
                </a:gridCol>
                <a:gridCol w="1057637">
                  <a:extLst>
                    <a:ext uri="{9D8B030D-6E8A-4147-A177-3AD203B41FA5}">
                      <a16:colId xmlns:a16="http://schemas.microsoft.com/office/drawing/2014/main" xmlns="" val="260879698"/>
                    </a:ext>
                  </a:extLst>
                </a:gridCol>
                <a:gridCol w="1059115">
                  <a:extLst>
                    <a:ext uri="{9D8B030D-6E8A-4147-A177-3AD203B41FA5}">
                      <a16:colId xmlns:a16="http://schemas.microsoft.com/office/drawing/2014/main" xmlns="" val="3911074966"/>
                    </a:ext>
                  </a:extLst>
                </a:gridCol>
                <a:gridCol w="1218607">
                  <a:extLst>
                    <a:ext uri="{9D8B030D-6E8A-4147-A177-3AD203B41FA5}">
                      <a16:colId xmlns:a16="http://schemas.microsoft.com/office/drawing/2014/main" xmlns="" val="3963667752"/>
                    </a:ext>
                  </a:extLst>
                </a:gridCol>
                <a:gridCol w="1194680">
                  <a:extLst>
                    <a:ext uri="{9D8B030D-6E8A-4147-A177-3AD203B41FA5}">
                      <a16:colId xmlns:a16="http://schemas.microsoft.com/office/drawing/2014/main" xmlns="" val="1193259938"/>
                    </a:ext>
                  </a:extLst>
                </a:gridCol>
              </a:tblGrid>
              <a:tr h="0">
                <a:tc>
                  <a:txBody>
                    <a:bodyPr/>
                    <a:lstStyle/>
                    <a:p>
                      <a:pPr algn="ctr"/>
                      <a:r>
                        <a:rPr lang="es-ES" sz="1200" b="1" err="1">
                          <a:solidFill>
                            <a:schemeClr val="accent3">
                              <a:lumMod val="40000"/>
                              <a:lumOff val="60000"/>
                            </a:schemeClr>
                          </a:solidFill>
                          <a:latin typeface="Arial"/>
                        </a:rPr>
                        <a:t>Model</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Validation</a:t>
                      </a:r>
                      <a:r>
                        <a:rPr lang="es-ES" sz="1200" b="1">
                          <a:solidFill>
                            <a:schemeClr val="accent3">
                              <a:lumMod val="40000"/>
                              <a:lumOff val="60000"/>
                            </a:schemeClr>
                          </a:solidFill>
                          <a:latin typeface="Arial"/>
                        </a:rPr>
                        <a:t> </a:t>
                      </a:r>
                      <a:endParaRPr lang="en-US" sz="1200"/>
                    </a:p>
                    <a:p>
                      <a:pPr lvl="0" algn="ctr">
                        <a:buNone/>
                      </a:pPr>
                      <a:r>
                        <a:rPr lang="es-ES" sz="1200" b="1" err="1">
                          <a:solidFill>
                            <a:schemeClr val="accent3">
                              <a:lumMod val="40000"/>
                              <a:lumOff val="60000"/>
                            </a:schemeClr>
                          </a:solidFill>
                          <a:latin typeface="Arial"/>
                        </a:rPr>
                        <a:t>Misclassification</a:t>
                      </a:r>
                      <a:r>
                        <a:rPr lang="es-ES" sz="1200" b="1">
                          <a:solidFill>
                            <a:schemeClr val="accent3">
                              <a:lumMod val="40000"/>
                              <a:lumOff val="60000"/>
                            </a:schemeClr>
                          </a:solidFill>
                          <a:latin typeface="Arial"/>
                        </a:rPr>
                        <a:t> </a:t>
                      </a:r>
                      <a:r>
                        <a:rPr lang="es-ES" sz="1200" b="1" err="1">
                          <a:solidFill>
                            <a:schemeClr val="accent3">
                              <a:lumMod val="40000"/>
                              <a:lumOff val="60000"/>
                            </a:schemeClr>
                          </a:solidFill>
                          <a:latin typeface="Arial"/>
                        </a:rPr>
                        <a:t>Rate</a:t>
                      </a:r>
                      <a:r>
                        <a:rPr lang="es-ES" sz="1200" b="1">
                          <a:solidFill>
                            <a:schemeClr val="accent3">
                              <a:lumMod val="40000"/>
                              <a:lumOff val="60000"/>
                            </a:schemeClr>
                          </a:solidFill>
                          <a:latin typeface="Arial"/>
                        </a:rPr>
                        <a:t> </a:t>
                      </a:r>
                    </a:p>
                  </a:txBody>
                  <a:tcPr anchor="ctr"/>
                </a:tc>
                <a:tc>
                  <a:txBody>
                    <a:bodyPr/>
                    <a:lstStyle/>
                    <a:p>
                      <a:pPr algn="ctr"/>
                      <a:r>
                        <a:rPr lang="es-ES" sz="1200" b="1">
                          <a:solidFill>
                            <a:schemeClr val="accent3">
                              <a:lumMod val="40000"/>
                              <a:lumOff val="60000"/>
                            </a:schemeClr>
                          </a:solidFill>
                          <a:latin typeface="Arial"/>
                        </a:rPr>
                        <a:t>ROC </a:t>
                      </a:r>
                      <a:endParaRPr lang="en-US" sz="1200" b="1">
                        <a:solidFill>
                          <a:schemeClr val="accent3">
                            <a:lumMod val="40000"/>
                            <a:lumOff val="60000"/>
                          </a:schemeClr>
                        </a:solidFill>
                        <a:latin typeface="Arial"/>
                      </a:endParaRPr>
                    </a:p>
                    <a:p>
                      <a:pPr lvl="0" algn="ctr">
                        <a:buNone/>
                      </a:pPr>
                      <a:r>
                        <a:rPr lang="es-ES" sz="1200" b="1" err="1">
                          <a:solidFill>
                            <a:schemeClr val="accent3">
                              <a:lumMod val="40000"/>
                              <a:lumOff val="60000"/>
                            </a:schemeClr>
                          </a:solidFill>
                          <a:latin typeface="Arial"/>
                        </a:rPr>
                        <a:t>Index</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Accuracy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Sensitivity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 </a:t>
                      </a:r>
                    </a:p>
                  </a:txBody>
                  <a:tcPr anchor="ctr"/>
                </a:tc>
                <a:tc>
                  <a:txBody>
                    <a:bodyPr/>
                    <a:lstStyle/>
                    <a:p>
                      <a:pPr algn="ctr"/>
                      <a:r>
                        <a:rPr lang="es-ES" sz="1200" b="1" err="1">
                          <a:solidFill>
                            <a:schemeClr val="accent3">
                              <a:lumMod val="40000"/>
                              <a:lumOff val="60000"/>
                            </a:schemeClr>
                          </a:solidFill>
                          <a:latin typeface="Arial"/>
                        </a:rPr>
                        <a:t>Specificity</a:t>
                      </a:r>
                      <a:r>
                        <a:rPr lang="es-ES" sz="1200" b="1">
                          <a:solidFill>
                            <a:schemeClr val="accent3">
                              <a:lumMod val="40000"/>
                              <a:lumOff val="60000"/>
                            </a:schemeClr>
                          </a:solidFill>
                          <a:latin typeface="Arial"/>
                        </a:rPr>
                        <a:t> </a:t>
                      </a:r>
                    </a:p>
                    <a:p>
                      <a:pPr algn="ctr"/>
                      <a:r>
                        <a:rPr lang="es-ES" sz="1200" b="1">
                          <a:solidFill>
                            <a:schemeClr val="accent3">
                              <a:lumMod val="40000"/>
                              <a:lumOff val="60000"/>
                            </a:schemeClr>
                          </a:solidFill>
                          <a:latin typeface="Arial"/>
                        </a:rPr>
                        <a:t>(%) </a:t>
                      </a:r>
                    </a:p>
                  </a:txBody>
                  <a:tcPr anchor="ctr"/>
                </a:tc>
                <a:extLst>
                  <a:ext uri="{0D108BD9-81ED-4DB2-BD59-A6C34878D82A}">
                    <a16:rowId xmlns:a16="http://schemas.microsoft.com/office/drawing/2014/main" xmlns="" val="4271440449"/>
                  </a:ext>
                </a:extLst>
              </a:tr>
              <a:tr h="0">
                <a:tc>
                  <a:txBody>
                    <a:bodyPr/>
                    <a:lstStyle/>
                    <a:p>
                      <a:pPr algn="ctr"/>
                      <a:r>
                        <a:rPr lang="es-ES" sz="1200" b="1">
                          <a:latin typeface="Arial"/>
                        </a:rPr>
                        <a:t>Selection Tree with HP SVM </a:t>
                      </a:r>
                      <a:r>
                        <a:rPr lang="es-ES" sz="1200" b="1" err="1">
                          <a:latin typeface="Arial"/>
                        </a:rPr>
                        <a:t>Poly</a:t>
                      </a:r>
                      <a:r>
                        <a:rPr lang="es-ES" sz="1200" b="1">
                          <a:latin typeface="Arial"/>
                        </a:rPr>
                        <a:t> </a:t>
                      </a:r>
                    </a:p>
                  </a:txBody>
                  <a:tcPr anchor="ctr"/>
                </a:tc>
                <a:tc>
                  <a:txBody>
                    <a:bodyPr/>
                    <a:lstStyle/>
                    <a:p>
                      <a:pPr algn="ctr"/>
                      <a:r>
                        <a:rPr lang="es-ES" sz="1200" b="1">
                          <a:latin typeface="Arial"/>
                        </a:rPr>
                        <a:t>0.18756 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81.24 </a:t>
                      </a:r>
                    </a:p>
                  </a:txBody>
                  <a:tcPr anchor="ctr"/>
                </a:tc>
                <a:tc>
                  <a:txBody>
                    <a:bodyPr/>
                    <a:lstStyle/>
                    <a:p>
                      <a:pPr algn="ctr"/>
                      <a:r>
                        <a:rPr lang="es-ES" sz="1200" b="1">
                          <a:latin typeface="Arial"/>
                        </a:rPr>
                        <a:t>90.64 </a:t>
                      </a:r>
                    </a:p>
                  </a:txBody>
                  <a:tcPr anchor="ctr"/>
                </a:tc>
                <a:tc>
                  <a:txBody>
                    <a:bodyPr/>
                    <a:lstStyle/>
                    <a:p>
                      <a:pPr algn="ctr"/>
                      <a:r>
                        <a:rPr lang="es-ES" sz="1200" b="1">
                          <a:latin typeface="Arial"/>
                        </a:rPr>
                        <a:t>61.64 </a:t>
                      </a:r>
                    </a:p>
                  </a:txBody>
                  <a:tcPr anchor="ctr"/>
                </a:tc>
                <a:extLst>
                  <a:ext uri="{0D108BD9-81ED-4DB2-BD59-A6C34878D82A}">
                    <a16:rowId xmlns:a16="http://schemas.microsoft.com/office/drawing/2014/main" xmlns="" val="3003610527"/>
                  </a:ext>
                </a:extLst>
              </a:tr>
              <a:tr h="0">
                <a:tc>
                  <a:txBody>
                    <a:bodyPr/>
                    <a:lstStyle/>
                    <a:p>
                      <a:pPr algn="ctr"/>
                      <a:r>
                        <a:rPr lang="es-ES" sz="1200" b="1" err="1">
                          <a:latin typeface="Arial"/>
                        </a:rPr>
                        <a:t>Selection</a:t>
                      </a:r>
                      <a:r>
                        <a:rPr lang="es-ES" sz="1200" b="1">
                          <a:latin typeface="Arial"/>
                        </a:rPr>
                        <a:t> </a:t>
                      </a:r>
                      <a:r>
                        <a:rPr lang="es-ES" sz="1200" b="1" err="1">
                          <a:latin typeface="Arial"/>
                        </a:rPr>
                        <a:t>Tree</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txBody>
                  <a:tcPr anchor="ctr"/>
                </a:tc>
                <a:tc>
                  <a:txBody>
                    <a:bodyPr/>
                    <a:lstStyle/>
                    <a:p>
                      <a:pPr algn="ctr"/>
                      <a:r>
                        <a:rPr lang="es-ES" sz="1200" b="1">
                          <a:latin typeface="Arial"/>
                        </a:rPr>
                        <a:t>90.39 </a:t>
                      </a:r>
                    </a:p>
                  </a:txBody>
                  <a:tcPr anchor="ctr"/>
                </a:tc>
                <a:tc>
                  <a:txBody>
                    <a:bodyPr/>
                    <a:lstStyle/>
                    <a:p>
                      <a:pPr algn="ctr"/>
                      <a:r>
                        <a:rPr lang="es-ES" sz="1200" b="1">
                          <a:latin typeface="Arial"/>
                        </a:rPr>
                        <a:t>61.56 </a:t>
                      </a:r>
                    </a:p>
                  </a:txBody>
                  <a:tcPr anchor="ctr"/>
                </a:tc>
                <a:extLst>
                  <a:ext uri="{0D108BD9-81ED-4DB2-BD59-A6C34878D82A}">
                    <a16:rowId xmlns:a16="http://schemas.microsoft.com/office/drawing/2014/main" xmlns="" val="3591634788"/>
                  </a:ext>
                </a:extLst>
              </a:tr>
              <a:tr h="0">
                <a:tc>
                  <a:txBody>
                    <a:bodyPr/>
                    <a:lstStyle/>
                    <a:p>
                      <a:pPr algn="ctr"/>
                      <a:r>
                        <a:rPr lang="es-ES" sz="1200" b="1" err="1">
                          <a:latin typeface="Arial"/>
                        </a:rPr>
                        <a:t>Stepwise</a:t>
                      </a:r>
                      <a:r>
                        <a:rPr lang="es-ES" sz="1200" b="1">
                          <a:latin typeface="Arial"/>
                        </a:rPr>
                        <a:t> </a:t>
                      </a:r>
                      <a:r>
                        <a:rPr lang="es-ES" sz="1200" b="1" err="1">
                          <a:latin typeface="Arial"/>
                        </a:rPr>
                        <a:t>Regression</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xmlns="" val="3163150767"/>
                  </a:ext>
                </a:extLst>
              </a:tr>
              <a:tr h="0">
                <a:tc>
                  <a:txBody>
                    <a:bodyPr/>
                    <a:lstStyle/>
                    <a:p>
                      <a:pPr algn="ctr"/>
                      <a:r>
                        <a:rPr lang="es-ES" sz="1200" b="1">
                          <a:latin typeface="Arial"/>
                        </a:rPr>
                        <a:t>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xmlns="" val="2496281489"/>
                  </a:ext>
                </a:extLst>
              </a:tr>
              <a:tr h="0">
                <a:tc>
                  <a:txBody>
                    <a:bodyPr/>
                    <a:lstStyle/>
                    <a:p>
                      <a:pPr algn="ctr"/>
                      <a:r>
                        <a:rPr lang="es-ES" sz="1200" b="1">
                          <a:latin typeface="Arial"/>
                        </a:rPr>
                        <a:t>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xmlns="" val="1179859456"/>
                  </a:ext>
                </a:extLst>
              </a:tr>
              <a:tr h="0">
                <a:tc>
                  <a:txBody>
                    <a:bodyPr/>
                    <a:lstStyle/>
                    <a:p>
                      <a:pPr algn="ctr"/>
                      <a:r>
                        <a:rPr lang="es-ES" sz="1200" b="1">
                          <a:latin typeface="Arial"/>
                        </a:rPr>
                        <a:t>LARS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p>
                      <a:pPr algn="ctr"/>
                      <a:endParaRPr lang="es-ES" sz="1200" b="1">
                        <a:latin typeface="Arial"/>
                      </a:endParaRP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xmlns="" val="434427346"/>
                  </a:ext>
                </a:extLst>
              </a:tr>
              <a:tr h="0">
                <a:tc>
                  <a:txBody>
                    <a:bodyPr/>
                    <a:lstStyle/>
                    <a:p>
                      <a:pPr algn="ctr"/>
                      <a:r>
                        <a:rPr lang="es-ES" sz="1200" b="1" err="1">
                          <a:latin typeface="Arial"/>
                        </a:rPr>
                        <a:t>Adaptive</a:t>
                      </a:r>
                      <a:r>
                        <a:rPr lang="es-ES" sz="1200" b="1">
                          <a:latin typeface="Arial"/>
                        </a:rPr>
                        <a:t> 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0.190732 </a:t>
                      </a:r>
                    </a:p>
                  </a:txBody>
                  <a:tcPr anchor="ctr"/>
                </a:tc>
                <a:tc>
                  <a:txBody>
                    <a:bodyPr/>
                    <a:lstStyle/>
                    <a:p>
                      <a:pPr algn="ctr"/>
                      <a:r>
                        <a:rPr lang="es-ES" sz="1200" b="1">
                          <a:latin typeface="Arial"/>
                        </a:rPr>
                        <a:t>0.863 </a:t>
                      </a:r>
                    </a:p>
                    <a:p>
                      <a:pPr algn="ctr"/>
                      <a:endParaRPr lang="es-ES" sz="1200" b="1">
                        <a:latin typeface="Arial"/>
                      </a:endParaRPr>
                    </a:p>
                  </a:txBody>
                  <a:tcPr anchor="ctr"/>
                </a:tc>
                <a:tc>
                  <a:txBody>
                    <a:bodyPr/>
                    <a:lstStyle/>
                    <a:p>
                      <a:pPr algn="ctr"/>
                      <a:r>
                        <a:rPr lang="es-ES" sz="1200" b="1">
                          <a:latin typeface="Arial"/>
                        </a:rPr>
                        <a:t>80.93 </a:t>
                      </a:r>
                    </a:p>
                  </a:txBody>
                  <a:tcPr anchor="ctr"/>
                </a:tc>
                <a:tc>
                  <a:txBody>
                    <a:bodyPr/>
                    <a:lstStyle/>
                    <a:p>
                      <a:pPr algn="ctr"/>
                      <a:r>
                        <a:rPr lang="es-ES" sz="1200" b="1">
                          <a:latin typeface="Arial"/>
                        </a:rPr>
                        <a:t>89.63 </a:t>
                      </a:r>
                    </a:p>
                  </a:txBody>
                  <a:tcPr anchor="ctr"/>
                </a:tc>
                <a:tc>
                  <a:txBody>
                    <a:bodyPr/>
                    <a:lstStyle/>
                    <a:p>
                      <a:pPr algn="ctr"/>
                      <a:r>
                        <a:rPr lang="es-ES" sz="1200" b="1">
                          <a:latin typeface="Arial"/>
                        </a:rPr>
                        <a:t>62.78 </a:t>
                      </a:r>
                    </a:p>
                  </a:txBody>
                  <a:tcPr anchor="ctr"/>
                </a:tc>
                <a:extLst>
                  <a:ext uri="{0D108BD9-81ED-4DB2-BD59-A6C34878D82A}">
                    <a16:rowId xmlns:a16="http://schemas.microsoft.com/office/drawing/2014/main" xmlns="" val="2912484512"/>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Auto Neural (AOV 16) </a:t>
                      </a:r>
                    </a:p>
                  </a:txBody>
                  <a:tcPr anchor="ctr"/>
                </a:tc>
                <a:tc>
                  <a:txBody>
                    <a:bodyPr/>
                    <a:lstStyle/>
                    <a:p>
                      <a:pPr algn="ctr"/>
                      <a:r>
                        <a:rPr lang="es-ES" sz="1200" b="1">
                          <a:latin typeface="Arial"/>
                        </a:rPr>
                        <a:t>0.193112 </a:t>
                      </a:r>
                    </a:p>
                  </a:txBody>
                  <a:tcPr anchor="ctr"/>
                </a:tc>
                <a:tc>
                  <a:txBody>
                    <a:bodyPr/>
                    <a:lstStyle/>
                    <a:p>
                      <a:pPr algn="ctr"/>
                      <a:r>
                        <a:rPr lang="es-ES" sz="1200" b="1">
                          <a:latin typeface="Arial"/>
                        </a:rPr>
                        <a:t>0.859 </a:t>
                      </a:r>
                    </a:p>
                    <a:p>
                      <a:pPr algn="ctr"/>
                      <a:endParaRPr lang="es-ES" sz="1200" b="1">
                        <a:latin typeface="Arial"/>
                      </a:endParaRPr>
                    </a:p>
                  </a:txBody>
                  <a:tcPr anchor="ctr"/>
                </a:tc>
                <a:tc>
                  <a:txBody>
                    <a:bodyPr/>
                    <a:lstStyle/>
                    <a:p>
                      <a:pPr algn="ctr"/>
                      <a:r>
                        <a:rPr lang="es-ES" sz="1200" b="1">
                          <a:latin typeface="Arial"/>
                        </a:rPr>
                        <a:t>80.69 </a:t>
                      </a:r>
                    </a:p>
                  </a:txBody>
                  <a:tcPr anchor="ctr"/>
                </a:tc>
                <a:tc>
                  <a:txBody>
                    <a:bodyPr/>
                    <a:lstStyle/>
                    <a:p>
                      <a:pPr algn="ctr"/>
                      <a:r>
                        <a:rPr lang="es-ES" sz="1200" b="1">
                          <a:latin typeface="Arial"/>
                        </a:rPr>
                        <a:t>88.54 </a:t>
                      </a:r>
                    </a:p>
                  </a:txBody>
                  <a:tcPr anchor="ctr"/>
                </a:tc>
                <a:tc>
                  <a:txBody>
                    <a:bodyPr/>
                    <a:lstStyle/>
                    <a:p>
                      <a:pPr algn="ctr"/>
                      <a:r>
                        <a:rPr lang="es-ES" sz="1200" b="1">
                          <a:latin typeface="Arial"/>
                        </a:rPr>
                        <a:t>64.32 </a:t>
                      </a:r>
                    </a:p>
                  </a:txBody>
                  <a:tcPr anchor="ctr"/>
                </a:tc>
                <a:extLst>
                  <a:ext uri="{0D108BD9-81ED-4DB2-BD59-A6C34878D82A}">
                    <a16:rowId xmlns:a16="http://schemas.microsoft.com/office/drawing/2014/main" xmlns="" val="2588305093"/>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Neural Network (AOV 16) </a:t>
                      </a:r>
                    </a:p>
                  </a:txBody>
                  <a:tcPr anchor="ctr"/>
                </a:tc>
                <a:tc>
                  <a:txBody>
                    <a:bodyPr/>
                    <a:lstStyle/>
                    <a:p>
                      <a:pPr algn="ctr"/>
                      <a:r>
                        <a:rPr lang="es-ES" sz="1200" b="1">
                          <a:latin typeface="Arial"/>
                        </a:rPr>
                        <a:t>0.193225 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80.68 </a:t>
                      </a:r>
                    </a:p>
                  </a:txBody>
                  <a:tcPr anchor="ctr"/>
                </a:tc>
                <a:tc>
                  <a:txBody>
                    <a:bodyPr/>
                    <a:lstStyle/>
                    <a:p>
                      <a:pPr algn="ctr"/>
                      <a:r>
                        <a:rPr lang="es-ES" sz="1200" b="1">
                          <a:latin typeface="Arial"/>
                        </a:rPr>
                        <a:t>89.16 </a:t>
                      </a:r>
                    </a:p>
                  </a:txBody>
                  <a:tcPr anchor="ctr"/>
                </a:tc>
                <a:tc>
                  <a:txBody>
                    <a:bodyPr/>
                    <a:lstStyle/>
                    <a:p>
                      <a:pPr algn="ctr"/>
                      <a:r>
                        <a:rPr lang="es-ES" sz="1200" b="1">
                          <a:latin typeface="Arial"/>
                        </a:rPr>
                        <a:t>62.99 </a:t>
                      </a:r>
                    </a:p>
                  </a:txBody>
                  <a:tcPr anchor="ctr"/>
                </a:tc>
                <a:extLst>
                  <a:ext uri="{0D108BD9-81ED-4DB2-BD59-A6C34878D82A}">
                    <a16:rowId xmlns:a16="http://schemas.microsoft.com/office/drawing/2014/main" xmlns="" val="493814035"/>
                  </a:ext>
                </a:extLst>
              </a:tr>
              <a:tr h="0">
                <a:tc>
                  <a:txBody>
                    <a:bodyPr/>
                    <a:lstStyle/>
                    <a:p>
                      <a:pPr algn="ctr"/>
                      <a:r>
                        <a:rPr lang="es-ES" sz="1200" b="1">
                          <a:latin typeface="Arial"/>
                        </a:rPr>
                        <a:t>HP Forest </a:t>
                      </a:r>
                      <a:r>
                        <a:rPr lang="es-ES" sz="1200" b="1" err="1">
                          <a:latin typeface="Arial"/>
                        </a:rPr>
                        <a:t>Larger</a:t>
                      </a:r>
                      <a:r>
                        <a:rPr lang="es-ES" sz="1200" b="1">
                          <a:latin typeface="Arial"/>
                        </a:rPr>
                        <a:t> </a:t>
                      </a:r>
                    </a:p>
                  </a:txBody>
                  <a:tcPr anchor="ctr"/>
                </a:tc>
                <a:tc>
                  <a:txBody>
                    <a:bodyPr/>
                    <a:lstStyle/>
                    <a:p>
                      <a:pPr algn="ctr"/>
                      <a:r>
                        <a:rPr lang="es-ES" sz="1200" b="1">
                          <a:latin typeface="Arial"/>
                        </a:rPr>
                        <a:t>0.193678 </a:t>
                      </a:r>
                    </a:p>
                  </a:txBody>
                  <a:tcPr anchor="ctr"/>
                </a:tc>
                <a:tc>
                  <a:txBody>
                    <a:bodyPr/>
                    <a:lstStyle/>
                    <a:p>
                      <a:pPr algn="ctr"/>
                      <a:r>
                        <a:rPr lang="es-ES" sz="1200" b="1">
                          <a:latin typeface="Arial"/>
                        </a:rPr>
                        <a:t>0.857 </a:t>
                      </a:r>
                    </a:p>
                    <a:p>
                      <a:pPr algn="ctr"/>
                      <a:endParaRPr lang="es-ES" sz="1200" b="1">
                        <a:latin typeface="Arial"/>
                      </a:endParaRPr>
                    </a:p>
                  </a:txBody>
                  <a:tcPr anchor="ctr"/>
                </a:tc>
                <a:tc>
                  <a:txBody>
                    <a:bodyPr/>
                    <a:lstStyle/>
                    <a:p>
                      <a:pPr algn="ctr"/>
                      <a:r>
                        <a:rPr lang="es-ES" sz="1200" b="1">
                          <a:latin typeface="Arial"/>
                        </a:rPr>
                        <a:t>80.63 </a:t>
                      </a:r>
                    </a:p>
                  </a:txBody>
                  <a:tcPr anchor="ctr"/>
                </a:tc>
                <a:tc>
                  <a:txBody>
                    <a:bodyPr/>
                    <a:lstStyle/>
                    <a:p>
                      <a:pPr algn="ctr"/>
                      <a:r>
                        <a:rPr lang="es-ES" sz="1200" b="1">
                          <a:latin typeface="Arial"/>
                        </a:rPr>
                        <a:t>92.65 </a:t>
                      </a:r>
                    </a:p>
                  </a:txBody>
                  <a:tcPr anchor="ctr"/>
                </a:tc>
                <a:tc>
                  <a:txBody>
                    <a:bodyPr/>
                    <a:lstStyle/>
                    <a:p>
                      <a:pPr algn="ctr"/>
                      <a:r>
                        <a:rPr lang="es-ES" sz="1200" b="1">
                          <a:latin typeface="Arial"/>
                        </a:rPr>
                        <a:t>55.56 </a:t>
                      </a:r>
                    </a:p>
                  </a:txBody>
                  <a:tcPr anchor="ctr"/>
                </a:tc>
                <a:extLst>
                  <a:ext uri="{0D108BD9-81ED-4DB2-BD59-A6C34878D82A}">
                    <a16:rowId xmlns:a16="http://schemas.microsoft.com/office/drawing/2014/main" xmlns="" val="18711814"/>
                  </a:ext>
                </a:extLst>
              </a:tr>
              <a:tr h="0">
                <a:tc>
                  <a:txBody>
                    <a:bodyPr/>
                    <a:lstStyle/>
                    <a:p>
                      <a:pPr lvl="0" algn="ctr">
                        <a:buNone/>
                      </a:pPr>
                      <a:r>
                        <a:rPr lang="es-ES" sz="1200" b="1" i="0" u="none" strike="noStrike" noProof="0">
                          <a:latin typeface="Arial"/>
                        </a:rPr>
                        <a:t>Variable </a:t>
                      </a:r>
                      <a:r>
                        <a:rPr lang="es-ES" sz="1200" b="1" i="0" u="none" strike="noStrike" noProof="0" err="1">
                          <a:latin typeface="Arial"/>
                        </a:rPr>
                        <a:t>Selection</a:t>
                      </a:r>
                      <a:r>
                        <a:rPr lang="es-ES" sz="1200" b="1" i="0" u="none" strike="noStrike" noProof="0">
                          <a:latin typeface="Arial"/>
                        </a:rPr>
                        <a:t> </a:t>
                      </a:r>
                      <a:r>
                        <a:rPr lang="es-ES" sz="1200" b="1" i="0" u="none" strike="noStrike" noProof="0" err="1">
                          <a:latin typeface="Arial"/>
                        </a:rPr>
                        <a:t>with</a:t>
                      </a:r>
                      <a:r>
                        <a:rPr lang="es-ES" sz="1200" b="1" i="0" u="none" strike="noStrike" noProof="0">
                          <a:latin typeface="Arial"/>
                        </a:rPr>
                        <a:t> </a:t>
                      </a:r>
                      <a:r>
                        <a:rPr lang="es-ES" sz="1200" b="1" i="0" u="none" strike="noStrike" noProof="0" err="1">
                          <a:latin typeface="Arial"/>
                        </a:rPr>
                        <a:t>Regression</a:t>
                      </a:r>
                      <a:r>
                        <a:rPr lang="es-ES" sz="1200" b="1" i="0" u="none" strike="noStrike" noProof="0">
                          <a:latin typeface="Arial"/>
                        </a:rPr>
                        <a:t> AOV16 </a:t>
                      </a:r>
                      <a:endParaRPr lang="en-US" sz="1200"/>
                    </a:p>
                  </a:txBody>
                  <a:tcPr anchor="ctr">
                    <a:solidFill>
                      <a:schemeClr val="accent2">
                        <a:lumMod val="75000"/>
                      </a:schemeClr>
                    </a:solidFill>
                  </a:tcPr>
                </a:tc>
                <a:tc>
                  <a:txBody>
                    <a:bodyPr/>
                    <a:lstStyle/>
                    <a:p>
                      <a:pPr lvl="0" algn="ctr">
                        <a:buNone/>
                      </a:pPr>
                      <a:r>
                        <a:rPr lang="es-ES" sz="1200" b="1" i="0" u="none" strike="noStrike" noProof="0"/>
                        <a:t>0.194245</a:t>
                      </a:r>
                      <a:endParaRPr lang="en-US" sz="1200"/>
                    </a:p>
                  </a:txBody>
                  <a:tcPr anchor="ctr">
                    <a:solidFill>
                      <a:schemeClr val="accent2">
                        <a:lumMod val="75000"/>
                      </a:schemeClr>
                    </a:solidFill>
                  </a:tcPr>
                </a:tc>
                <a:tc>
                  <a:txBody>
                    <a:bodyPr/>
                    <a:lstStyle/>
                    <a:p>
                      <a:pPr lvl="0" algn="ctr">
                        <a:buNone/>
                      </a:pPr>
                      <a:r>
                        <a:rPr lang="es-ES" sz="1200" b="1">
                          <a:latin typeface="Arial"/>
                        </a:rPr>
                        <a:t>0.86</a:t>
                      </a:r>
                    </a:p>
                  </a:txBody>
                  <a:tcPr anchor="ctr">
                    <a:solidFill>
                      <a:schemeClr val="accent2">
                        <a:lumMod val="75000"/>
                      </a:schemeClr>
                    </a:solidFill>
                  </a:tcPr>
                </a:tc>
                <a:tc>
                  <a:txBody>
                    <a:bodyPr/>
                    <a:lstStyle/>
                    <a:p>
                      <a:pPr lvl="0" algn="ctr">
                        <a:buNone/>
                      </a:pPr>
                      <a:r>
                        <a:rPr lang="es-ES" sz="1200" b="1">
                          <a:latin typeface="Arial"/>
                        </a:rPr>
                        <a:t>80.58</a:t>
                      </a:r>
                    </a:p>
                  </a:txBody>
                  <a:tcPr anchor="ctr">
                    <a:solidFill>
                      <a:schemeClr val="accent2">
                        <a:lumMod val="75000"/>
                      </a:schemeClr>
                    </a:solidFill>
                  </a:tcPr>
                </a:tc>
                <a:tc>
                  <a:txBody>
                    <a:bodyPr/>
                    <a:lstStyle/>
                    <a:p>
                      <a:pPr lvl="0" algn="ctr">
                        <a:buNone/>
                      </a:pPr>
                      <a:r>
                        <a:rPr lang="es-ES" sz="1200" b="1">
                          <a:latin typeface="Arial"/>
                        </a:rPr>
                        <a:t>89.12</a:t>
                      </a:r>
                    </a:p>
                  </a:txBody>
                  <a:tcPr anchor="ctr">
                    <a:solidFill>
                      <a:schemeClr val="accent2">
                        <a:lumMod val="75000"/>
                      </a:schemeClr>
                    </a:solidFill>
                  </a:tcPr>
                </a:tc>
                <a:tc>
                  <a:txBody>
                    <a:bodyPr/>
                    <a:lstStyle/>
                    <a:p>
                      <a:pPr lvl="0" algn="ctr">
                        <a:buNone/>
                      </a:pPr>
                      <a:r>
                        <a:rPr lang="es-ES" sz="1200" b="1">
                          <a:latin typeface="Arial"/>
                        </a:rPr>
                        <a:t>62.74</a:t>
                      </a:r>
                    </a:p>
                  </a:txBody>
                  <a:tcPr anchor="ctr">
                    <a:solidFill>
                      <a:schemeClr val="accent2">
                        <a:lumMod val="75000"/>
                      </a:schemeClr>
                    </a:solidFill>
                  </a:tcPr>
                </a:tc>
                <a:extLst>
                  <a:ext uri="{0D108BD9-81ED-4DB2-BD59-A6C34878D82A}">
                    <a16:rowId xmlns:a16="http://schemas.microsoft.com/office/drawing/2014/main" xmlns="" val="2475509983"/>
                  </a:ext>
                </a:extLst>
              </a:tr>
              <a:tr h="0">
                <a:tc>
                  <a:txBody>
                    <a:bodyPr/>
                    <a:lstStyle/>
                    <a:p>
                      <a:pPr algn="ctr"/>
                      <a:r>
                        <a:rPr lang="es-ES" sz="1200" b="1" err="1">
                          <a:latin typeface="Arial"/>
                        </a:rPr>
                        <a:t>Stepwise</a:t>
                      </a:r>
                      <a:r>
                        <a:rPr lang="es-ES" sz="1200" b="1">
                          <a:latin typeface="Arial"/>
                        </a:rPr>
                        <a:t> </a:t>
                      </a:r>
                      <a:r>
                        <a:rPr lang="es-ES" sz="1200" b="1" err="1">
                          <a:latin typeface="Arial"/>
                        </a:rPr>
                        <a:t>Misclassification</a:t>
                      </a:r>
                      <a:r>
                        <a:rPr lang="es-ES" sz="1200" b="1">
                          <a:latin typeface="Arial"/>
                        </a:rPr>
                        <a:t> </a:t>
                      </a:r>
                      <a:r>
                        <a:rPr lang="es-ES" sz="1200" b="1" err="1">
                          <a:latin typeface="Arial"/>
                        </a:rPr>
                        <a:t>Regression</a:t>
                      </a:r>
                      <a:r>
                        <a:rPr lang="es-ES" sz="1200" b="1">
                          <a:latin typeface="Arial"/>
                        </a:rPr>
                        <a:t> </a:t>
                      </a:r>
                    </a:p>
                  </a:txBody>
                  <a:tcPr anchor="ctr">
                    <a:solidFill>
                      <a:schemeClr val="accent2">
                        <a:lumMod val="75000"/>
                      </a:schemeClr>
                    </a:solidFill>
                  </a:tcPr>
                </a:tc>
                <a:tc>
                  <a:txBody>
                    <a:bodyPr/>
                    <a:lstStyle/>
                    <a:p>
                      <a:pPr algn="ctr"/>
                      <a:r>
                        <a:rPr lang="es-ES" sz="1200" b="1">
                          <a:latin typeface="Arial"/>
                        </a:rPr>
                        <a:t>0.199909 </a:t>
                      </a:r>
                    </a:p>
                  </a:txBody>
                  <a:tcPr anchor="ctr">
                    <a:solidFill>
                      <a:schemeClr val="accent2">
                        <a:lumMod val="75000"/>
                      </a:schemeClr>
                    </a:solidFill>
                  </a:tcPr>
                </a:tc>
                <a:tc>
                  <a:txBody>
                    <a:bodyPr/>
                    <a:lstStyle/>
                    <a:p>
                      <a:pPr algn="ctr"/>
                      <a:r>
                        <a:rPr lang="es-ES" sz="1200" b="1">
                          <a:latin typeface="Arial"/>
                        </a:rPr>
                        <a:t>0.849 </a:t>
                      </a:r>
                    </a:p>
                  </a:txBody>
                  <a:tcPr anchor="ctr">
                    <a:solidFill>
                      <a:schemeClr val="accent2">
                        <a:lumMod val="75000"/>
                      </a:schemeClr>
                    </a:solidFill>
                  </a:tcPr>
                </a:tc>
                <a:tc>
                  <a:txBody>
                    <a:bodyPr/>
                    <a:lstStyle/>
                    <a:p>
                      <a:pPr algn="ctr"/>
                      <a:r>
                        <a:rPr lang="es-ES" sz="1200" b="1">
                          <a:latin typeface="Arial"/>
                        </a:rPr>
                        <a:t>80.01 </a:t>
                      </a:r>
                    </a:p>
                  </a:txBody>
                  <a:tcPr anchor="ctr">
                    <a:solidFill>
                      <a:schemeClr val="accent2">
                        <a:lumMod val="75000"/>
                      </a:schemeClr>
                    </a:solidFill>
                  </a:tcPr>
                </a:tc>
                <a:tc>
                  <a:txBody>
                    <a:bodyPr/>
                    <a:lstStyle/>
                    <a:p>
                      <a:pPr algn="ctr"/>
                      <a:r>
                        <a:rPr lang="es-ES" sz="1200" b="1">
                          <a:latin typeface="Arial"/>
                        </a:rPr>
                        <a:t>88.84 </a:t>
                      </a:r>
                    </a:p>
                  </a:txBody>
                  <a:tcPr anchor="ctr">
                    <a:solidFill>
                      <a:schemeClr val="accent2">
                        <a:lumMod val="75000"/>
                      </a:schemeClr>
                    </a:solidFill>
                  </a:tcPr>
                </a:tc>
                <a:tc>
                  <a:txBody>
                    <a:bodyPr/>
                    <a:lstStyle/>
                    <a:p>
                      <a:pPr algn="ctr"/>
                      <a:r>
                        <a:rPr lang="es-ES" sz="1200" b="1">
                          <a:latin typeface="Arial"/>
                        </a:rPr>
                        <a:t>61.59 </a:t>
                      </a:r>
                    </a:p>
                  </a:txBody>
                  <a:tcPr anchor="ctr">
                    <a:solidFill>
                      <a:schemeClr val="accent2">
                        <a:lumMod val="75000"/>
                      </a:schemeClr>
                    </a:solidFill>
                  </a:tcPr>
                </a:tc>
                <a:extLst>
                  <a:ext uri="{0D108BD9-81ED-4DB2-BD59-A6C34878D82A}">
                    <a16:rowId xmlns:a16="http://schemas.microsoft.com/office/drawing/2014/main" xmlns="" val="794586837"/>
                  </a:ext>
                </a:extLst>
              </a:tr>
              <a:tr h="0">
                <a:tc>
                  <a:txBody>
                    <a:bodyPr/>
                    <a:lstStyle/>
                    <a:p>
                      <a:pPr algn="ctr"/>
                      <a:r>
                        <a:rPr lang="es-ES" sz="1200" b="1" err="1">
                          <a:latin typeface="Arial"/>
                        </a:rPr>
                        <a:t>Decision</a:t>
                      </a:r>
                      <a:r>
                        <a:rPr lang="es-ES" sz="1200" b="1">
                          <a:latin typeface="Arial"/>
                        </a:rPr>
                        <a:t> </a:t>
                      </a:r>
                      <a:r>
                        <a:rPr lang="es-ES" sz="1200" b="1" err="1">
                          <a:latin typeface="Arial"/>
                        </a:rPr>
                        <a:t>Tree</a:t>
                      </a:r>
                      <a:r>
                        <a:rPr lang="es-ES" sz="1200" b="1">
                          <a:latin typeface="Arial"/>
                        </a:rPr>
                        <a:t> </a:t>
                      </a:r>
                    </a:p>
                  </a:txBody>
                  <a:tcPr anchor="ctr">
                    <a:solidFill>
                      <a:schemeClr val="accent2">
                        <a:lumMod val="75000"/>
                      </a:schemeClr>
                    </a:solidFill>
                  </a:tcPr>
                </a:tc>
                <a:tc>
                  <a:txBody>
                    <a:bodyPr/>
                    <a:lstStyle/>
                    <a:p>
                      <a:pPr algn="ctr"/>
                      <a:r>
                        <a:rPr lang="es-ES" sz="1200" b="1">
                          <a:latin typeface="Arial"/>
                        </a:rPr>
                        <a:t>0.225287 </a:t>
                      </a:r>
                    </a:p>
                  </a:txBody>
                  <a:tcPr anchor="ctr">
                    <a:solidFill>
                      <a:schemeClr val="accent2">
                        <a:lumMod val="75000"/>
                      </a:schemeClr>
                    </a:solidFill>
                  </a:tcPr>
                </a:tc>
                <a:tc>
                  <a:txBody>
                    <a:bodyPr/>
                    <a:lstStyle/>
                    <a:p>
                      <a:pPr algn="ctr"/>
                      <a:r>
                        <a:rPr lang="es-ES" sz="1200" b="1">
                          <a:latin typeface="Arial"/>
                        </a:rPr>
                        <a:t>0.799 </a:t>
                      </a:r>
                    </a:p>
                  </a:txBody>
                  <a:tcPr anchor="ctr">
                    <a:solidFill>
                      <a:schemeClr val="accent2">
                        <a:lumMod val="75000"/>
                      </a:schemeClr>
                    </a:solidFill>
                  </a:tcPr>
                </a:tc>
                <a:tc>
                  <a:txBody>
                    <a:bodyPr/>
                    <a:lstStyle/>
                    <a:p>
                      <a:pPr algn="ctr"/>
                      <a:r>
                        <a:rPr lang="es-ES" sz="1200" b="1">
                          <a:latin typeface="Arial"/>
                        </a:rPr>
                        <a:t>77.47 </a:t>
                      </a:r>
                    </a:p>
                  </a:txBody>
                  <a:tcPr anchor="ctr">
                    <a:solidFill>
                      <a:schemeClr val="accent2">
                        <a:lumMod val="75000"/>
                      </a:schemeClr>
                    </a:solidFill>
                  </a:tcPr>
                </a:tc>
                <a:tc>
                  <a:txBody>
                    <a:bodyPr/>
                    <a:lstStyle/>
                    <a:p>
                      <a:pPr algn="ctr"/>
                      <a:r>
                        <a:rPr lang="es-ES" sz="1200" b="1">
                          <a:latin typeface="Arial"/>
                        </a:rPr>
                        <a:t>85.61 </a:t>
                      </a:r>
                    </a:p>
                  </a:txBody>
                  <a:tcPr anchor="ctr">
                    <a:solidFill>
                      <a:schemeClr val="accent2">
                        <a:lumMod val="75000"/>
                      </a:schemeClr>
                    </a:solidFill>
                  </a:tcPr>
                </a:tc>
                <a:tc>
                  <a:txBody>
                    <a:bodyPr/>
                    <a:lstStyle/>
                    <a:p>
                      <a:pPr algn="ctr"/>
                      <a:r>
                        <a:rPr lang="es-ES" sz="1200" b="1">
                          <a:latin typeface="Arial"/>
                        </a:rPr>
                        <a:t>60.49 </a:t>
                      </a:r>
                    </a:p>
                  </a:txBody>
                  <a:tcPr anchor="ctr">
                    <a:solidFill>
                      <a:schemeClr val="accent2">
                        <a:lumMod val="75000"/>
                      </a:schemeClr>
                    </a:solidFill>
                  </a:tcPr>
                </a:tc>
                <a:extLst>
                  <a:ext uri="{0D108BD9-81ED-4DB2-BD59-A6C34878D82A}">
                    <a16:rowId xmlns:a16="http://schemas.microsoft.com/office/drawing/2014/main" xmlns="" val="2233473577"/>
                  </a:ext>
                </a:extLst>
              </a:tr>
            </a:tbl>
          </a:graphicData>
        </a:graphic>
      </p:graphicFrame>
    </p:spTree>
    <p:extLst>
      <p:ext uri="{BB962C8B-B14F-4D97-AF65-F5344CB8AC3E}">
        <p14:creationId xmlns:p14="http://schemas.microsoft.com/office/powerpoint/2010/main" val="27743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3EEF-DD91-46B1-B6E6-5C1D7DD9DAFB}"/>
              </a:ext>
            </a:extLst>
          </p:cNvPr>
          <p:cNvSpPr>
            <a:spLocks noGrp="1"/>
          </p:cNvSpPr>
          <p:nvPr>
            <p:ph type="title" idx="4294967295"/>
          </p:nvPr>
        </p:nvSpPr>
        <p:spPr>
          <a:xfrm>
            <a:off x="354390" y="254907"/>
            <a:ext cx="10150475" cy="757238"/>
          </a:xfrm>
        </p:spPr>
        <p:txBody>
          <a:bodyPr wrap="square" lIns="0" tIns="0" rIns="0" bIns="0" anchor="t">
            <a:spAutoFit/>
          </a:bodyPr>
          <a:lstStyle/>
          <a:p>
            <a:r>
              <a:rPr lang="en-US">
                <a:solidFill>
                  <a:schemeClr val="accent2">
                    <a:lumMod val="50000"/>
                  </a:schemeClr>
                </a:solidFill>
              </a:rPr>
              <a:t>The Champion Model</a:t>
            </a:r>
          </a:p>
        </p:txBody>
      </p:sp>
      <p:pic>
        <p:nvPicPr>
          <p:cNvPr id="15" name="Picture 15" descr="A picture containing mirror&#10;&#10;Description automatically generated">
            <a:extLst>
              <a:ext uri="{FF2B5EF4-FFF2-40B4-BE49-F238E27FC236}">
                <a16:creationId xmlns:a16="http://schemas.microsoft.com/office/drawing/2014/main" xmlns="" id="{86A047A4-CCB3-47A8-9DB2-98DB55E245A4}"/>
              </a:ext>
            </a:extLst>
          </p:cNvPr>
          <p:cNvPicPr>
            <a:picLocks noChangeAspect="1"/>
          </p:cNvPicPr>
          <p:nvPr/>
        </p:nvPicPr>
        <p:blipFill rotWithShape="1">
          <a:blip r:embed="rId2"/>
          <a:srcRect r="50069" b="31552"/>
          <a:stretch/>
        </p:blipFill>
        <p:spPr>
          <a:xfrm>
            <a:off x="8661401" y="4403480"/>
            <a:ext cx="1369721" cy="1378162"/>
          </a:xfrm>
          <a:prstGeom prst="rect">
            <a:avLst/>
          </a:prstGeom>
        </p:spPr>
      </p:pic>
      <p:sp>
        <p:nvSpPr>
          <p:cNvPr id="14" name="TextBox 13">
            <a:extLst>
              <a:ext uri="{FF2B5EF4-FFF2-40B4-BE49-F238E27FC236}">
                <a16:creationId xmlns:a16="http://schemas.microsoft.com/office/drawing/2014/main" xmlns="" id="{636F2684-7CC2-4862-8D8B-CF10F62D16FA}"/>
              </a:ext>
            </a:extLst>
          </p:cNvPr>
          <p:cNvSpPr txBox="1"/>
          <p:nvPr/>
        </p:nvSpPr>
        <p:spPr>
          <a:xfrm>
            <a:off x="8706758" y="483567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10816</a:t>
            </a:r>
          </a:p>
        </p:txBody>
      </p:sp>
      <p:pic>
        <p:nvPicPr>
          <p:cNvPr id="19" name="Picture 15" descr="A picture containing mirror&#10;&#10;Description automatically generated">
            <a:extLst>
              <a:ext uri="{FF2B5EF4-FFF2-40B4-BE49-F238E27FC236}">
                <a16:creationId xmlns:a16="http://schemas.microsoft.com/office/drawing/2014/main" xmlns="" id="{3473778F-5FB3-4615-B8A0-EC6BF4321FBC}"/>
              </a:ext>
            </a:extLst>
          </p:cNvPr>
          <p:cNvPicPr>
            <a:picLocks noChangeAspect="1"/>
          </p:cNvPicPr>
          <p:nvPr/>
        </p:nvPicPr>
        <p:blipFill rotWithShape="1">
          <a:blip r:embed="rId2"/>
          <a:srcRect r="50069" b="31552"/>
          <a:stretch/>
        </p:blipFill>
        <p:spPr>
          <a:xfrm>
            <a:off x="6502402" y="4445813"/>
            <a:ext cx="1369721" cy="1378162"/>
          </a:xfrm>
          <a:prstGeom prst="rect">
            <a:avLst/>
          </a:prstGeom>
        </p:spPr>
      </p:pic>
      <p:pic>
        <p:nvPicPr>
          <p:cNvPr id="18" name="Picture 15" descr="A picture containing mirror&#10;&#10;Description automatically generated">
            <a:extLst>
              <a:ext uri="{FF2B5EF4-FFF2-40B4-BE49-F238E27FC236}">
                <a16:creationId xmlns:a16="http://schemas.microsoft.com/office/drawing/2014/main" xmlns="" id="{FDE8DEA2-5739-457A-815E-E3C2D127411A}"/>
              </a:ext>
            </a:extLst>
          </p:cNvPr>
          <p:cNvPicPr>
            <a:picLocks noChangeAspect="1"/>
          </p:cNvPicPr>
          <p:nvPr/>
        </p:nvPicPr>
        <p:blipFill rotWithShape="1">
          <a:blip r:embed="rId2"/>
          <a:srcRect r="50069" b="31552"/>
          <a:stretch/>
        </p:blipFill>
        <p:spPr>
          <a:xfrm>
            <a:off x="2065868" y="4437346"/>
            <a:ext cx="1369721" cy="1378162"/>
          </a:xfrm>
          <a:prstGeom prst="rect">
            <a:avLst/>
          </a:prstGeom>
        </p:spPr>
      </p:pic>
      <p:sp>
        <p:nvSpPr>
          <p:cNvPr id="6" name="TextBox 5">
            <a:extLst>
              <a:ext uri="{FF2B5EF4-FFF2-40B4-BE49-F238E27FC236}">
                <a16:creationId xmlns:a16="http://schemas.microsoft.com/office/drawing/2014/main" xmlns="" id="{A147AFD9-C488-4BEC-975B-9B57E7DDFA16}"/>
              </a:ext>
            </a:extLst>
          </p:cNvPr>
          <p:cNvSpPr txBox="1"/>
          <p:nvPr/>
        </p:nvSpPr>
        <p:spPr>
          <a:xfrm>
            <a:off x="6657822" y="4861075"/>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2194</a:t>
            </a:r>
          </a:p>
        </p:txBody>
      </p:sp>
      <p:pic>
        <p:nvPicPr>
          <p:cNvPr id="17" name="Picture 15" descr="A picture containing mirror&#10;&#10;Description automatically generated">
            <a:extLst>
              <a:ext uri="{FF2B5EF4-FFF2-40B4-BE49-F238E27FC236}">
                <a16:creationId xmlns:a16="http://schemas.microsoft.com/office/drawing/2014/main" xmlns="" id="{FF2733BD-A6CB-49FE-8B59-7BEE3E5CD0F3}"/>
              </a:ext>
            </a:extLst>
          </p:cNvPr>
          <p:cNvPicPr>
            <a:picLocks noChangeAspect="1"/>
          </p:cNvPicPr>
          <p:nvPr/>
        </p:nvPicPr>
        <p:blipFill rotWithShape="1">
          <a:blip r:embed="rId2"/>
          <a:srcRect r="50069" b="31552"/>
          <a:stretch/>
        </p:blipFill>
        <p:spPr>
          <a:xfrm>
            <a:off x="4216399" y="4448988"/>
            <a:ext cx="1369721" cy="1378162"/>
          </a:xfrm>
          <a:prstGeom prst="rect">
            <a:avLst/>
          </a:prstGeom>
        </p:spPr>
      </p:pic>
      <p:sp>
        <p:nvSpPr>
          <p:cNvPr id="4" name="TextBox 3">
            <a:extLst>
              <a:ext uri="{FF2B5EF4-FFF2-40B4-BE49-F238E27FC236}">
                <a16:creationId xmlns:a16="http://schemas.microsoft.com/office/drawing/2014/main" xmlns="" id="{8EF85676-99BF-4CE0-BEE1-3BE9149E1943}"/>
              </a:ext>
            </a:extLst>
          </p:cNvPr>
          <p:cNvSpPr txBox="1"/>
          <p:nvPr/>
        </p:nvSpPr>
        <p:spPr>
          <a:xfrm>
            <a:off x="4337958" y="48610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3526</a:t>
            </a:r>
          </a:p>
        </p:txBody>
      </p:sp>
      <p:sp>
        <p:nvSpPr>
          <p:cNvPr id="3" name="TextBox 2">
            <a:extLst>
              <a:ext uri="{FF2B5EF4-FFF2-40B4-BE49-F238E27FC236}">
                <a16:creationId xmlns:a16="http://schemas.microsoft.com/office/drawing/2014/main" xmlns="" id="{1A95FA1C-3F28-41DD-AE4A-3D366DF61E78}"/>
              </a:ext>
            </a:extLst>
          </p:cNvPr>
          <p:cNvSpPr txBox="1"/>
          <p:nvPr/>
        </p:nvSpPr>
        <p:spPr>
          <a:xfrm>
            <a:off x="2221290" y="48356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1117</a:t>
            </a:r>
          </a:p>
        </p:txBody>
      </p:sp>
      <p:sp>
        <p:nvSpPr>
          <p:cNvPr id="21" name="TextBox 20">
            <a:extLst>
              <a:ext uri="{FF2B5EF4-FFF2-40B4-BE49-F238E27FC236}">
                <a16:creationId xmlns:a16="http://schemas.microsoft.com/office/drawing/2014/main" xmlns="" id="{344296BC-EB0B-4F74-87E2-0E4DCA90B232}"/>
              </a:ext>
            </a:extLst>
          </p:cNvPr>
          <p:cNvSpPr txBox="1"/>
          <p:nvPr/>
        </p:nvSpPr>
        <p:spPr>
          <a:xfrm>
            <a:off x="198362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3" name="TextBox 22">
            <a:extLst>
              <a:ext uri="{FF2B5EF4-FFF2-40B4-BE49-F238E27FC236}">
                <a16:creationId xmlns:a16="http://schemas.microsoft.com/office/drawing/2014/main" xmlns="" id="{43A61121-DF09-4958-BD92-A50E842B407D}"/>
              </a:ext>
            </a:extLst>
          </p:cNvPr>
          <p:cNvSpPr txBox="1"/>
          <p:nvPr/>
        </p:nvSpPr>
        <p:spPr>
          <a:xfrm>
            <a:off x="4163180" y="5815388"/>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5" name="TextBox 24">
            <a:extLst>
              <a:ext uri="{FF2B5EF4-FFF2-40B4-BE49-F238E27FC236}">
                <a16:creationId xmlns:a16="http://schemas.microsoft.com/office/drawing/2014/main" xmlns="" id="{830C6867-EA02-4F9B-84F7-358549F96790}"/>
              </a:ext>
            </a:extLst>
          </p:cNvPr>
          <p:cNvSpPr txBox="1"/>
          <p:nvPr/>
        </p:nvSpPr>
        <p:spPr>
          <a:xfrm>
            <a:off x="645039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7" name="TextBox 26">
            <a:extLst>
              <a:ext uri="{FF2B5EF4-FFF2-40B4-BE49-F238E27FC236}">
                <a16:creationId xmlns:a16="http://schemas.microsoft.com/office/drawing/2014/main" xmlns="" id="{92CEBF59-4905-47EE-AE90-CEB47AA38C38}"/>
              </a:ext>
            </a:extLst>
          </p:cNvPr>
          <p:cNvSpPr txBox="1"/>
          <p:nvPr/>
        </p:nvSpPr>
        <p:spPr>
          <a:xfrm>
            <a:off x="8603342" y="58238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graphicFrame>
        <p:nvGraphicFramePr>
          <p:cNvPr id="28" name="Table 28">
            <a:extLst>
              <a:ext uri="{FF2B5EF4-FFF2-40B4-BE49-F238E27FC236}">
                <a16:creationId xmlns:a16="http://schemas.microsoft.com/office/drawing/2014/main" xmlns="" id="{68BE22E3-38DE-4B4F-ABDF-1073B9D7F07C}"/>
              </a:ext>
            </a:extLst>
          </p:cNvPr>
          <p:cNvGraphicFramePr>
            <a:graphicFrameLocks noGrp="1"/>
          </p:cNvGraphicFramePr>
          <p:nvPr>
            <p:extLst>
              <p:ext uri="{D42A27DB-BD31-4B8C-83A1-F6EECF244321}">
                <p14:modId xmlns:p14="http://schemas.microsoft.com/office/powerpoint/2010/main" val="1843882634"/>
              </p:ext>
            </p:extLst>
          </p:nvPr>
        </p:nvGraphicFramePr>
        <p:xfrm>
          <a:off x="1930400" y="2006599"/>
          <a:ext cx="8168637" cy="2225040"/>
        </p:xfrm>
        <a:graphic>
          <a:graphicData uri="http://schemas.openxmlformats.org/drawingml/2006/table">
            <a:tbl>
              <a:tblPr firstRow="1" bandRow="1">
                <a:tableStyleId>{BC89EF96-8CEA-46FF-86C4-4CE0E7609802}</a:tableStyleId>
              </a:tblPr>
              <a:tblGrid>
                <a:gridCol w="5128259">
                  <a:extLst>
                    <a:ext uri="{9D8B030D-6E8A-4147-A177-3AD203B41FA5}">
                      <a16:colId xmlns:a16="http://schemas.microsoft.com/office/drawing/2014/main" xmlns="" val="4273350703"/>
                    </a:ext>
                  </a:extLst>
                </a:gridCol>
                <a:gridCol w="3040378">
                  <a:extLst>
                    <a:ext uri="{9D8B030D-6E8A-4147-A177-3AD203B41FA5}">
                      <a16:colId xmlns:a16="http://schemas.microsoft.com/office/drawing/2014/main" xmlns="" val="3413000474"/>
                    </a:ext>
                  </a:extLst>
                </a:gridCol>
              </a:tblGrid>
              <a:tr h="370840">
                <a:tc>
                  <a:txBody>
                    <a:bodyPr/>
                    <a:lstStyle/>
                    <a:p>
                      <a:r>
                        <a:rPr lang="en-US" b="1">
                          <a:latin typeface="Arial"/>
                        </a:rPr>
                        <a:t>Number of Support Vectors (Train)</a:t>
                      </a:r>
                    </a:p>
                  </a:txBody>
                  <a:tcPr/>
                </a:tc>
                <a:tc>
                  <a:txBody>
                    <a:bodyPr/>
                    <a:lstStyle/>
                    <a:p>
                      <a:r>
                        <a:rPr lang="en-US" b="1">
                          <a:latin typeface="Arial"/>
                        </a:rPr>
                        <a:t>7363</a:t>
                      </a:r>
                    </a:p>
                  </a:txBody>
                  <a:tcPr/>
                </a:tc>
                <a:extLst>
                  <a:ext uri="{0D108BD9-81ED-4DB2-BD59-A6C34878D82A}">
                    <a16:rowId xmlns:a16="http://schemas.microsoft.com/office/drawing/2014/main" xmlns="" val="3432657875"/>
                  </a:ext>
                </a:extLst>
              </a:tr>
              <a:tr h="370840">
                <a:tc>
                  <a:txBody>
                    <a:bodyPr/>
                    <a:lstStyle/>
                    <a:p>
                      <a:r>
                        <a:rPr lang="en-US" b="1">
                          <a:latin typeface="Arial"/>
                        </a:rPr>
                        <a:t>Number of Support Vectors on Margin (Train)</a:t>
                      </a:r>
                    </a:p>
                  </a:txBody>
                  <a:tcPr/>
                </a:tc>
                <a:tc>
                  <a:txBody>
                    <a:bodyPr/>
                    <a:lstStyle/>
                    <a:p>
                      <a:r>
                        <a:rPr lang="en-US" b="1">
                          <a:latin typeface="Arial"/>
                        </a:rPr>
                        <a:t>6919</a:t>
                      </a:r>
                    </a:p>
                  </a:txBody>
                  <a:tcPr/>
                </a:tc>
                <a:extLst>
                  <a:ext uri="{0D108BD9-81ED-4DB2-BD59-A6C34878D82A}">
                    <a16:rowId xmlns:a16="http://schemas.microsoft.com/office/drawing/2014/main" xmlns="" val="897626249"/>
                  </a:ext>
                </a:extLst>
              </a:tr>
              <a:tr h="370840">
                <a:tc>
                  <a:txBody>
                    <a:bodyPr/>
                    <a:lstStyle/>
                    <a:p>
                      <a:r>
                        <a:rPr lang="en-US" b="1">
                          <a:latin typeface="Arial"/>
                        </a:rPr>
                        <a:t>Accuracy</a:t>
                      </a:r>
                    </a:p>
                  </a:txBody>
                  <a:tcPr/>
                </a:tc>
                <a:tc>
                  <a:txBody>
                    <a:bodyPr/>
                    <a:lstStyle/>
                    <a:p>
                      <a:r>
                        <a:rPr lang="en-US" b="1">
                          <a:latin typeface="Arial"/>
                        </a:rPr>
                        <a:t>0.830897</a:t>
                      </a:r>
                    </a:p>
                  </a:txBody>
                  <a:tcPr/>
                </a:tc>
                <a:extLst>
                  <a:ext uri="{0D108BD9-81ED-4DB2-BD59-A6C34878D82A}">
                    <a16:rowId xmlns:a16="http://schemas.microsoft.com/office/drawing/2014/main" xmlns="" val="648746025"/>
                  </a:ext>
                </a:extLst>
              </a:tr>
              <a:tr h="370840">
                <a:tc>
                  <a:txBody>
                    <a:bodyPr/>
                    <a:lstStyle/>
                    <a:p>
                      <a:r>
                        <a:rPr lang="en-US" b="1">
                          <a:latin typeface="Arial"/>
                        </a:rPr>
                        <a:t>Sensitivity</a:t>
                      </a:r>
                    </a:p>
                  </a:txBody>
                  <a:tcPr/>
                </a:tc>
                <a:tc>
                  <a:txBody>
                    <a:bodyPr/>
                    <a:lstStyle/>
                    <a:p>
                      <a:r>
                        <a:rPr lang="en-US" b="1">
                          <a:latin typeface="Arial"/>
                        </a:rPr>
                        <a:t>0.920647</a:t>
                      </a:r>
                    </a:p>
                  </a:txBody>
                  <a:tcPr/>
                </a:tc>
                <a:extLst>
                  <a:ext uri="{0D108BD9-81ED-4DB2-BD59-A6C34878D82A}">
                    <a16:rowId xmlns:a16="http://schemas.microsoft.com/office/drawing/2014/main" xmlns="" val="1417529660"/>
                  </a:ext>
                </a:extLst>
              </a:tr>
              <a:tr h="370840">
                <a:tc>
                  <a:txBody>
                    <a:bodyPr/>
                    <a:lstStyle/>
                    <a:p>
                      <a:r>
                        <a:rPr lang="en-US" b="1">
                          <a:latin typeface="Arial"/>
                        </a:rPr>
                        <a:t>Specificity</a:t>
                      </a:r>
                    </a:p>
                  </a:txBody>
                  <a:tcPr/>
                </a:tc>
                <a:tc>
                  <a:txBody>
                    <a:bodyPr/>
                    <a:lstStyle/>
                    <a:p>
                      <a:r>
                        <a:rPr lang="en-US" b="1">
                          <a:latin typeface="Arial"/>
                        </a:rPr>
                        <a:t>0.643582</a:t>
                      </a:r>
                    </a:p>
                  </a:txBody>
                  <a:tcPr/>
                </a:tc>
                <a:extLst>
                  <a:ext uri="{0D108BD9-81ED-4DB2-BD59-A6C34878D82A}">
                    <a16:rowId xmlns:a16="http://schemas.microsoft.com/office/drawing/2014/main" xmlns="" val="1902598962"/>
                  </a:ext>
                </a:extLst>
              </a:tr>
              <a:tr h="370840">
                <a:tc>
                  <a:txBody>
                    <a:bodyPr/>
                    <a:lstStyle/>
                    <a:p>
                      <a:r>
                        <a:rPr lang="en-US" b="1">
                          <a:latin typeface="Arial"/>
                        </a:rPr>
                        <a:t>Validation Misclassification rate</a:t>
                      </a:r>
                    </a:p>
                  </a:txBody>
                  <a:tcPr/>
                </a:tc>
                <a:tc>
                  <a:txBody>
                    <a:bodyPr/>
                    <a:lstStyle/>
                    <a:p>
                      <a:r>
                        <a:rPr lang="en-US" b="1">
                          <a:latin typeface="Arial"/>
                        </a:rPr>
                        <a:t>0.18756</a:t>
                      </a:r>
                    </a:p>
                  </a:txBody>
                  <a:tcPr/>
                </a:tc>
                <a:extLst>
                  <a:ext uri="{0D108BD9-81ED-4DB2-BD59-A6C34878D82A}">
                    <a16:rowId xmlns:a16="http://schemas.microsoft.com/office/drawing/2014/main" xmlns="" val="1168663086"/>
                  </a:ext>
                </a:extLst>
              </a:tr>
            </a:tbl>
          </a:graphicData>
        </a:graphic>
      </p:graphicFrame>
      <p:sp>
        <p:nvSpPr>
          <p:cNvPr id="29" name="TextBox 28">
            <a:extLst>
              <a:ext uri="{FF2B5EF4-FFF2-40B4-BE49-F238E27FC236}">
                <a16:creationId xmlns:a16="http://schemas.microsoft.com/office/drawing/2014/main" xmlns="" id="{0D48F6CA-2E9A-4512-A4C3-8F4D3F4DF29C}"/>
              </a:ext>
            </a:extLst>
          </p:cNvPr>
          <p:cNvSpPr txBox="1"/>
          <p:nvPr/>
        </p:nvSpPr>
        <p:spPr>
          <a:xfrm>
            <a:off x="1139371" y="1267580"/>
            <a:ext cx="9914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Selection Tree with High Performance SVM Poly</a:t>
            </a:r>
          </a:p>
        </p:txBody>
      </p:sp>
    </p:spTree>
    <p:extLst>
      <p:ext uri="{BB962C8B-B14F-4D97-AF65-F5344CB8AC3E}">
        <p14:creationId xmlns:p14="http://schemas.microsoft.com/office/powerpoint/2010/main" val="14621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58704-3CDC-4874-B08C-544909A95D96}"/>
              </a:ext>
            </a:extLst>
          </p:cNvPr>
          <p:cNvSpPr>
            <a:spLocks noGrp="1"/>
          </p:cNvSpPr>
          <p:nvPr>
            <p:ph type="title" idx="4294967295"/>
          </p:nvPr>
        </p:nvSpPr>
        <p:spPr>
          <a:xfrm>
            <a:off x="416442" y="403336"/>
            <a:ext cx="10150475" cy="755650"/>
          </a:xfrm>
        </p:spPr>
        <p:txBody>
          <a:bodyPr wrap="square" lIns="0" tIns="0" rIns="0" bIns="0" anchor="t">
            <a:spAutoFit/>
          </a:bodyPr>
          <a:lstStyle/>
          <a:p>
            <a:r>
              <a:rPr lang="en-US">
                <a:solidFill>
                  <a:schemeClr val="accent2">
                    <a:lumMod val="50000"/>
                  </a:schemeClr>
                </a:solidFill>
              </a:rPr>
              <a:t>The Champion Model</a:t>
            </a:r>
            <a:endParaRPr lang="en-US"/>
          </a:p>
        </p:txBody>
      </p:sp>
      <p:graphicFrame>
        <p:nvGraphicFramePr>
          <p:cNvPr id="5" name="Table 4">
            <a:extLst>
              <a:ext uri="{FF2B5EF4-FFF2-40B4-BE49-F238E27FC236}">
                <a16:creationId xmlns:a16="http://schemas.microsoft.com/office/drawing/2014/main" xmlns="" id="{2A0E54B2-BEFE-406E-8B33-BB67141DE98B}"/>
              </a:ext>
            </a:extLst>
          </p:cNvPr>
          <p:cNvGraphicFramePr>
            <a:graphicFrameLocks noGrp="1"/>
          </p:cNvGraphicFramePr>
          <p:nvPr>
            <p:extLst>
              <p:ext uri="{D42A27DB-BD31-4B8C-83A1-F6EECF244321}">
                <p14:modId xmlns:p14="http://schemas.microsoft.com/office/powerpoint/2010/main" val="1284698470"/>
              </p:ext>
            </p:extLst>
          </p:nvPr>
        </p:nvGraphicFramePr>
        <p:xfrm>
          <a:off x="899437" y="2079997"/>
          <a:ext cx="10450273" cy="4206240"/>
        </p:xfrm>
        <a:graphic>
          <a:graphicData uri="http://schemas.openxmlformats.org/drawingml/2006/table">
            <a:tbl>
              <a:tblPr firstRow="1" bandRow="1">
                <a:tableStyleId>{BC89EF96-8CEA-46FF-86C4-4CE0E7609802}</a:tableStyleId>
              </a:tblPr>
              <a:tblGrid>
                <a:gridCol w="1851659">
                  <a:extLst>
                    <a:ext uri="{9D8B030D-6E8A-4147-A177-3AD203B41FA5}">
                      <a16:colId xmlns:a16="http://schemas.microsoft.com/office/drawing/2014/main" xmlns="" val="797110115"/>
                    </a:ext>
                  </a:extLst>
                </a:gridCol>
                <a:gridCol w="1631766">
                  <a:extLst>
                    <a:ext uri="{9D8B030D-6E8A-4147-A177-3AD203B41FA5}">
                      <a16:colId xmlns:a16="http://schemas.microsoft.com/office/drawing/2014/main" xmlns="" val="4291939703"/>
                    </a:ext>
                  </a:extLst>
                </a:gridCol>
                <a:gridCol w="1741712">
                  <a:extLst>
                    <a:ext uri="{9D8B030D-6E8A-4147-A177-3AD203B41FA5}">
                      <a16:colId xmlns:a16="http://schemas.microsoft.com/office/drawing/2014/main" xmlns="" val="4074152625"/>
                    </a:ext>
                  </a:extLst>
                </a:gridCol>
                <a:gridCol w="1741712">
                  <a:extLst>
                    <a:ext uri="{9D8B030D-6E8A-4147-A177-3AD203B41FA5}">
                      <a16:colId xmlns:a16="http://schemas.microsoft.com/office/drawing/2014/main" xmlns="" val="2318118522"/>
                    </a:ext>
                  </a:extLst>
                </a:gridCol>
                <a:gridCol w="1741712">
                  <a:extLst>
                    <a:ext uri="{9D8B030D-6E8A-4147-A177-3AD203B41FA5}">
                      <a16:colId xmlns:a16="http://schemas.microsoft.com/office/drawing/2014/main" xmlns="" val="6420300"/>
                    </a:ext>
                  </a:extLst>
                </a:gridCol>
                <a:gridCol w="1741712">
                  <a:extLst>
                    <a:ext uri="{9D8B030D-6E8A-4147-A177-3AD203B41FA5}">
                      <a16:colId xmlns:a16="http://schemas.microsoft.com/office/drawing/2014/main" xmlns="" val="4216065188"/>
                    </a:ext>
                  </a:extLst>
                </a:gridCol>
              </a:tblGrid>
              <a:tr h="0">
                <a:tc>
                  <a:txBody>
                    <a:bodyPr/>
                    <a:lstStyle/>
                    <a:p>
                      <a:pPr algn="ctr"/>
                      <a:r>
                        <a:rPr lang="es-ES" sz="1400" b="1">
                          <a:solidFill>
                            <a:schemeClr val="tx1"/>
                          </a:solidFill>
                          <a:latin typeface="Arial"/>
                        </a:rPr>
                        <a:t>Variable </a:t>
                      </a:r>
                      <a:r>
                        <a:rPr lang="es-ES" sz="1400" b="1" err="1">
                          <a:solidFill>
                            <a:schemeClr val="tx1"/>
                          </a:solidFill>
                          <a:latin typeface="Arial"/>
                        </a:rPr>
                        <a:t>Name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Splitting</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Surrogate</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Validation</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a:solidFill>
                            <a:schemeClr val="tx1"/>
                          </a:solidFill>
                          <a:latin typeface="Arial"/>
                        </a:rPr>
                        <a:t>Ratio </a:t>
                      </a:r>
                      <a:r>
                        <a:rPr lang="es-ES" sz="1400" b="1" err="1">
                          <a:solidFill>
                            <a:schemeClr val="tx1"/>
                          </a:solidFill>
                          <a:latin typeface="Arial"/>
                        </a:rPr>
                        <a:t>of</a:t>
                      </a:r>
                      <a:r>
                        <a:rPr lang="es-ES" sz="1400" b="1">
                          <a:solidFill>
                            <a:schemeClr val="tx1"/>
                          </a:solidFill>
                          <a:latin typeface="Arial"/>
                        </a:rPr>
                        <a:t> </a:t>
                      </a:r>
                      <a:r>
                        <a:rPr lang="es-ES" sz="1400" b="1" err="1">
                          <a:solidFill>
                            <a:schemeClr val="tx1"/>
                          </a:solidFill>
                          <a:latin typeface="Arial"/>
                        </a:rPr>
                        <a:t>Validation</a:t>
                      </a:r>
                      <a:r>
                        <a:rPr lang="es-ES" sz="1400" b="1">
                          <a:solidFill>
                            <a:schemeClr val="tx1"/>
                          </a:solidFill>
                          <a:latin typeface="Arial"/>
                        </a:rPr>
                        <a:t> </a:t>
                      </a:r>
                      <a:r>
                        <a:rPr lang="es-ES" sz="1400" b="1" err="1">
                          <a:solidFill>
                            <a:schemeClr val="tx1"/>
                          </a:solidFill>
                          <a:latin typeface="Arial"/>
                        </a:rPr>
                        <a:t>to</a:t>
                      </a:r>
                      <a:r>
                        <a:rPr lang="es-ES" sz="1400" b="1">
                          <a:solidFill>
                            <a:schemeClr val="tx1"/>
                          </a:solidFill>
                          <a:latin typeface="Arial"/>
                        </a:rPr>
                        <a:t> Training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extLst>
                  <a:ext uri="{0D108BD9-81ED-4DB2-BD59-A6C34878D82A}">
                    <a16:rowId xmlns:a16="http://schemas.microsoft.com/office/drawing/2014/main" xmlns="" val="171694104"/>
                  </a:ext>
                </a:extLst>
              </a:tr>
              <a:tr h="0">
                <a:tc>
                  <a:txBody>
                    <a:bodyPr/>
                    <a:lstStyle/>
                    <a:p>
                      <a:pPr algn="ctr"/>
                      <a:r>
                        <a:rPr lang="es-ES" sz="1400" b="1" err="1">
                          <a:latin typeface="Arial"/>
                        </a:rPr>
                        <a:t>LOG_review</a:t>
                      </a:r>
                      <a:r>
                        <a:rPr lang="es-ES" sz="1400" b="1">
                          <a:latin typeface="Arial"/>
                        </a:rPr>
                        <a:t>_</a:t>
                      </a:r>
                      <a:endParaRPr lang="en-US"/>
                    </a:p>
                    <a:p>
                      <a:pPr lvl="0" algn="ctr">
                        <a:buNone/>
                      </a:pPr>
                      <a:r>
                        <a:rPr lang="es-ES" sz="1400" b="1" err="1">
                          <a:latin typeface="Arial"/>
                        </a:rPr>
                        <a:t>count</a:t>
                      </a:r>
                      <a:r>
                        <a:rPr lang="es-ES" sz="1400" b="1">
                          <a:latin typeface="Arial"/>
                        </a:rPr>
                        <a:t> </a:t>
                      </a:r>
                    </a:p>
                  </a:txBody>
                  <a:tcPr anchor="ctr"/>
                </a:tc>
                <a:tc>
                  <a:txBody>
                    <a:bodyPr/>
                    <a:lstStyle/>
                    <a:p>
                      <a:pPr algn="ctr"/>
                      <a:r>
                        <a:rPr lang="es-ES" sz="1400" b="1">
                          <a:latin typeface="Arial"/>
                        </a:rPr>
                        <a:t>9.0 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extLst>
                  <a:ext uri="{0D108BD9-81ED-4DB2-BD59-A6C34878D82A}">
                    <a16:rowId xmlns:a16="http://schemas.microsoft.com/office/drawing/2014/main" xmlns="" val="575914907"/>
                  </a:ext>
                </a:extLst>
              </a:tr>
              <a:tr h="0">
                <a:tc>
                  <a:txBody>
                    <a:bodyPr/>
                    <a:lstStyle/>
                    <a:p>
                      <a:pPr algn="ctr"/>
                      <a:r>
                        <a:rPr lang="es-ES" sz="1400" b="1" err="1">
                          <a:latin typeface="Arial"/>
                        </a:rPr>
                        <a:t>LOG_chain</a:t>
                      </a:r>
                      <a:r>
                        <a:rPr lang="es-ES" sz="1400" b="1">
                          <a:latin typeface="Arial"/>
                        </a:rPr>
                        <a:t>_</a:t>
                      </a:r>
                      <a:endParaRPr lang="en-US" sz="1400" b="1">
                        <a:latin typeface="Arial"/>
                      </a:endParaRPr>
                    </a:p>
                    <a:p>
                      <a:pPr lvl="0" algn="ctr">
                        <a:buNone/>
                      </a:pPr>
                      <a:r>
                        <a:rPr lang="es-ES" sz="1400" b="1" err="1">
                          <a:latin typeface="Arial"/>
                        </a:rPr>
                        <a:t>Counts</a:t>
                      </a:r>
                      <a:r>
                        <a:rPr lang="es-ES" sz="1400" b="1">
                          <a:latin typeface="Arial"/>
                        </a:rPr>
                        <a:t>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7.0 </a:t>
                      </a:r>
                    </a:p>
                  </a:txBody>
                  <a:tcPr anchor="ctr"/>
                </a:tc>
                <a:tc>
                  <a:txBody>
                    <a:bodyPr/>
                    <a:lstStyle/>
                    <a:p>
                      <a:pPr algn="ctr"/>
                      <a:r>
                        <a:rPr lang="es-ES" sz="1400" b="1">
                          <a:latin typeface="Arial"/>
                        </a:rPr>
                        <a:t>0.8642</a:t>
                      </a:r>
                    </a:p>
                  </a:txBody>
                  <a:tcPr anchor="ctr"/>
                </a:tc>
                <a:tc>
                  <a:txBody>
                    <a:bodyPr/>
                    <a:lstStyle/>
                    <a:p>
                      <a:pPr algn="ctr"/>
                      <a:r>
                        <a:rPr lang="es-ES" sz="1400" b="1">
                          <a:latin typeface="Arial"/>
                        </a:rPr>
                        <a:t>0.9686</a:t>
                      </a:r>
                    </a:p>
                  </a:txBody>
                  <a:tcPr anchor="ctr"/>
                </a:tc>
                <a:tc>
                  <a:txBody>
                    <a:bodyPr/>
                    <a:lstStyle/>
                    <a:p>
                      <a:pPr algn="ctr"/>
                      <a:r>
                        <a:rPr lang="es-ES" sz="1400" b="1">
                          <a:latin typeface="Arial"/>
                        </a:rPr>
                        <a:t>1.1206</a:t>
                      </a:r>
                    </a:p>
                  </a:txBody>
                  <a:tcPr anchor="ctr"/>
                </a:tc>
                <a:extLst>
                  <a:ext uri="{0D108BD9-81ED-4DB2-BD59-A6C34878D82A}">
                    <a16:rowId xmlns:a16="http://schemas.microsoft.com/office/drawing/2014/main" xmlns="" val="3443998124"/>
                  </a:ext>
                </a:extLst>
              </a:tr>
              <a:tr h="0">
                <a:tc>
                  <a:txBody>
                    <a:bodyPr/>
                    <a:lstStyle/>
                    <a:p>
                      <a:pPr algn="ctr"/>
                      <a:r>
                        <a:rPr lang="es-ES" sz="1400" b="1" err="1">
                          <a:latin typeface="Arial"/>
                        </a:rPr>
                        <a:t>Entertainment</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0.8302</a:t>
                      </a:r>
                    </a:p>
                  </a:txBody>
                  <a:tcPr anchor="ctr"/>
                </a:tc>
                <a:tc>
                  <a:txBody>
                    <a:bodyPr/>
                    <a:lstStyle/>
                    <a:p>
                      <a:pPr algn="ctr"/>
                      <a:r>
                        <a:rPr lang="es-ES" sz="1400" b="1">
                          <a:latin typeface="Arial"/>
                        </a:rPr>
                        <a:t>0.9131</a:t>
                      </a:r>
                    </a:p>
                  </a:txBody>
                  <a:tcPr anchor="ctr"/>
                </a:tc>
                <a:tc>
                  <a:txBody>
                    <a:bodyPr/>
                    <a:lstStyle/>
                    <a:p>
                      <a:pPr algn="ctr"/>
                      <a:r>
                        <a:rPr lang="es-ES" sz="1400" b="1">
                          <a:latin typeface="Arial"/>
                        </a:rPr>
                        <a:t>1.0998</a:t>
                      </a:r>
                    </a:p>
                  </a:txBody>
                  <a:tcPr anchor="ctr"/>
                </a:tc>
                <a:extLst>
                  <a:ext uri="{0D108BD9-81ED-4DB2-BD59-A6C34878D82A}">
                    <a16:rowId xmlns:a16="http://schemas.microsoft.com/office/drawing/2014/main" xmlns="" val="376768364"/>
                  </a:ext>
                </a:extLst>
              </a:tr>
              <a:tr h="0">
                <a:tc>
                  <a:txBody>
                    <a:bodyPr/>
                    <a:lstStyle/>
                    <a:p>
                      <a:pPr algn="ctr"/>
                      <a:r>
                        <a:rPr lang="es-ES" sz="1400" b="1" err="1">
                          <a:latin typeface="Arial"/>
                        </a:rPr>
                        <a:t>Is_Chain</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0.8075</a:t>
                      </a:r>
                    </a:p>
                  </a:txBody>
                  <a:tcPr anchor="ctr"/>
                </a:tc>
                <a:tc>
                  <a:txBody>
                    <a:bodyPr/>
                    <a:lstStyle/>
                    <a:p>
                      <a:pPr algn="ctr"/>
                      <a:r>
                        <a:rPr lang="es-ES" sz="1400" b="1">
                          <a:latin typeface="Arial"/>
                        </a:rPr>
                        <a:t>0.9188</a:t>
                      </a:r>
                    </a:p>
                  </a:txBody>
                  <a:tcPr anchor="ctr"/>
                </a:tc>
                <a:tc>
                  <a:txBody>
                    <a:bodyPr/>
                    <a:lstStyle/>
                    <a:p>
                      <a:pPr algn="ctr"/>
                      <a:r>
                        <a:rPr lang="es-ES" sz="1400" b="1">
                          <a:latin typeface="Arial"/>
                        </a:rPr>
                        <a:t>1.1378</a:t>
                      </a:r>
                    </a:p>
                  </a:txBody>
                  <a:tcPr anchor="ctr"/>
                </a:tc>
                <a:extLst>
                  <a:ext uri="{0D108BD9-81ED-4DB2-BD59-A6C34878D82A}">
                    <a16:rowId xmlns:a16="http://schemas.microsoft.com/office/drawing/2014/main" xmlns="" val="4182563563"/>
                  </a:ext>
                </a:extLst>
              </a:tr>
              <a:tr h="0">
                <a:tc>
                  <a:txBody>
                    <a:bodyPr/>
                    <a:lstStyle/>
                    <a:p>
                      <a:pPr algn="ctr"/>
                      <a:r>
                        <a:rPr lang="es-ES" sz="1400" b="1" err="1">
                          <a:latin typeface="Arial"/>
                        </a:rPr>
                        <a:t>good_for_dinner</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0.7793</a:t>
                      </a:r>
                    </a:p>
                  </a:txBody>
                  <a:tcPr anchor="ctr"/>
                </a:tc>
                <a:tc>
                  <a:txBody>
                    <a:bodyPr/>
                    <a:lstStyle/>
                    <a:p>
                      <a:pPr algn="ctr"/>
                      <a:r>
                        <a:rPr lang="es-ES" sz="1400" b="1">
                          <a:latin typeface="Arial"/>
                        </a:rPr>
                        <a:t>0.9199</a:t>
                      </a:r>
                    </a:p>
                  </a:txBody>
                  <a:tcPr anchor="ctr"/>
                </a:tc>
                <a:tc>
                  <a:txBody>
                    <a:bodyPr/>
                    <a:lstStyle/>
                    <a:p>
                      <a:pPr algn="ctr"/>
                      <a:r>
                        <a:rPr lang="es-ES" sz="1400" b="1">
                          <a:latin typeface="Arial"/>
                        </a:rPr>
                        <a:t>1.1803</a:t>
                      </a:r>
                    </a:p>
                  </a:txBody>
                  <a:tcPr anchor="ctr"/>
                </a:tc>
                <a:extLst>
                  <a:ext uri="{0D108BD9-81ED-4DB2-BD59-A6C34878D82A}">
                    <a16:rowId xmlns:a16="http://schemas.microsoft.com/office/drawing/2014/main" xmlns="" val="1546733133"/>
                  </a:ext>
                </a:extLst>
              </a:tr>
              <a:tr h="0">
                <a:tc>
                  <a:txBody>
                    <a:bodyPr/>
                    <a:lstStyle/>
                    <a:p>
                      <a:pPr algn="ctr"/>
                      <a:r>
                        <a:rPr lang="es-ES" sz="1400" b="1" err="1">
                          <a:latin typeface="Arial"/>
                        </a:rPr>
                        <a:t>Price_Range</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0.7051</a:t>
                      </a:r>
                    </a:p>
                  </a:txBody>
                  <a:tcPr anchor="ctr"/>
                </a:tc>
                <a:tc>
                  <a:txBody>
                    <a:bodyPr/>
                    <a:lstStyle/>
                    <a:p>
                      <a:pPr algn="ctr"/>
                      <a:r>
                        <a:rPr lang="es-ES" sz="1400" b="1">
                          <a:latin typeface="Arial"/>
                        </a:rPr>
                        <a:t>0.8622</a:t>
                      </a:r>
                    </a:p>
                  </a:txBody>
                  <a:tcPr anchor="ctr"/>
                </a:tc>
                <a:tc>
                  <a:txBody>
                    <a:bodyPr/>
                    <a:lstStyle/>
                    <a:p>
                      <a:pPr algn="ctr"/>
                      <a:r>
                        <a:rPr lang="es-ES" sz="1400" b="1">
                          <a:latin typeface="Arial"/>
                        </a:rPr>
                        <a:t>1.2229</a:t>
                      </a:r>
                    </a:p>
                  </a:txBody>
                  <a:tcPr anchor="ctr"/>
                </a:tc>
                <a:extLst>
                  <a:ext uri="{0D108BD9-81ED-4DB2-BD59-A6C34878D82A}">
                    <a16:rowId xmlns:a16="http://schemas.microsoft.com/office/drawing/2014/main" xmlns="" val="339513022"/>
                  </a:ext>
                </a:extLst>
              </a:tr>
              <a:tr h="0">
                <a:tc>
                  <a:txBody>
                    <a:bodyPr/>
                    <a:lstStyle/>
                    <a:p>
                      <a:pPr algn="ctr"/>
                      <a:r>
                        <a:rPr lang="es-ES" sz="1400" b="1" err="1">
                          <a:latin typeface="Arial"/>
                        </a:rPr>
                        <a:t>good_for_lunch</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0.6421</a:t>
                      </a:r>
                    </a:p>
                  </a:txBody>
                  <a:tcPr anchor="ctr"/>
                </a:tc>
                <a:tc>
                  <a:txBody>
                    <a:bodyPr/>
                    <a:lstStyle/>
                    <a:p>
                      <a:pPr algn="ctr"/>
                      <a:r>
                        <a:rPr lang="es-ES" sz="1400" b="1">
                          <a:latin typeface="Arial"/>
                        </a:rPr>
                        <a:t>0.8527</a:t>
                      </a:r>
                    </a:p>
                  </a:txBody>
                  <a:tcPr anchor="ctr"/>
                </a:tc>
                <a:tc>
                  <a:txBody>
                    <a:bodyPr/>
                    <a:lstStyle/>
                    <a:p>
                      <a:pPr algn="ctr"/>
                      <a:r>
                        <a:rPr lang="es-ES" sz="1400" b="1">
                          <a:latin typeface="Arial"/>
                        </a:rPr>
                        <a:t>1.3278</a:t>
                      </a:r>
                    </a:p>
                  </a:txBody>
                  <a:tcPr anchor="ctr"/>
                </a:tc>
                <a:extLst>
                  <a:ext uri="{0D108BD9-81ED-4DB2-BD59-A6C34878D82A}">
                    <a16:rowId xmlns:a16="http://schemas.microsoft.com/office/drawing/2014/main" xmlns="" val="2328428134"/>
                  </a:ext>
                </a:extLst>
              </a:tr>
              <a:tr h="0">
                <a:tc>
                  <a:txBody>
                    <a:bodyPr/>
                    <a:lstStyle/>
                    <a:p>
                      <a:pPr algn="ctr"/>
                      <a:r>
                        <a:rPr lang="es-ES" sz="1400" b="1" err="1">
                          <a:latin typeface="Arial"/>
                        </a:rPr>
                        <a:t>wheelchair_access</a:t>
                      </a:r>
                      <a:r>
                        <a:rPr lang="es-ES" sz="1400" b="1">
                          <a:latin typeface="Arial"/>
                        </a:rPr>
                        <a:t>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0.5835</a:t>
                      </a:r>
                    </a:p>
                  </a:txBody>
                  <a:tcPr anchor="ctr"/>
                </a:tc>
                <a:tc>
                  <a:txBody>
                    <a:bodyPr/>
                    <a:lstStyle/>
                    <a:p>
                      <a:pPr algn="ctr"/>
                      <a:r>
                        <a:rPr lang="es-ES" sz="1400" b="1">
                          <a:latin typeface="Arial"/>
                        </a:rPr>
                        <a:t>0.6892</a:t>
                      </a:r>
                    </a:p>
                  </a:txBody>
                  <a:tcPr anchor="ctr"/>
                </a:tc>
                <a:tc>
                  <a:txBody>
                    <a:bodyPr/>
                    <a:lstStyle/>
                    <a:p>
                      <a:pPr algn="ctr"/>
                      <a:r>
                        <a:rPr lang="es-ES" sz="1400" b="1">
                          <a:latin typeface="Arial"/>
                        </a:rPr>
                        <a:t>1.1811</a:t>
                      </a:r>
                    </a:p>
                  </a:txBody>
                  <a:tcPr anchor="ctr"/>
                </a:tc>
                <a:extLst>
                  <a:ext uri="{0D108BD9-81ED-4DB2-BD59-A6C34878D82A}">
                    <a16:rowId xmlns:a16="http://schemas.microsoft.com/office/drawing/2014/main" xmlns="" val="1239576787"/>
                  </a:ext>
                </a:extLst>
              </a:tr>
              <a:tr h="0">
                <a:tc>
                  <a:txBody>
                    <a:bodyPr/>
                    <a:lstStyle/>
                    <a:p>
                      <a:pPr algn="ctr"/>
                      <a:r>
                        <a:rPr lang="es-ES" sz="1400" b="1" err="1">
                          <a:latin typeface="Arial"/>
                        </a:rPr>
                        <a:t>Credit_card</a:t>
                      </a:r>
                      <a:r>
                        <a:rPr lang="es-ES" sz="1400" b="1">
                          <a:latin typeface="Arial"/>
                        </a:rPr>
                        <a:t>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0.5387</a:t>
                      </a:r>
                    </a:p>
                  </a:txBody>
                  <a:tcPr anchor="ctr"/>
                </a:tc>
                <a:tc>
                  <a:txBody>
                    <a:bodyPr/>
                    <a:lstStyle/>
                    <a:p>
                      <a:pPr algn="ctr"/>
                      <a:r>
                        <a:rPr lang="es-ES" sz="1400" b="1">
                          <a:latin typeface="Arial"/>
                        </a:rPr>
                        <a:t>0.6186</a:t>
                      </a:r>
                      <a:endParaRPr lang="en-US" sz="1400" b="1">
                        <a:latin typeface="Arial"/>
                      </a:endParaRPr>
                    </a:p>
                  </a:txBody>
                  <a:tcPr anchor="ctr"/>
                </a:tc>
                <a:tc>
                  <a:txBody>
                    <a:bodyPr/>
                    <a:lstStyle/>
                    <a:p>
                      <a:pPr algn="ctr"/>
                      <a:r>
                        <a:rPr lang="es-ES" sz="1400" b="1">
                          <a:latin typeface="Arial"/>
                        </a:rPr>
                        <a:t>1.1483</a:t>
                      </a:r>
                    </a:p>
                  </a:txBody>
                  <a:tcPr anchor="ctr"/>
                </a:tc>
                <a:extLst>
                  <a:ext uri="{0D108BD9-81ED-4DB2-BD59-A6C34878D82A}">
                    <a16:rowId xmlns:a16="http://schemas.microsoft.com/office/drawing/2014/main" xmlns="" val="4241097169"/>
                  </a:ext>
                </a:extLst>
              </a:tr>
              <a:tr h="0">
                <a:tc>
                  <a:txBody>
                    <a:bodyPr/>
                    <a:lstStyle/>
                    <a:p>
                      <a:pPr algn="ctr"/>
                      <a:r>
                        <a:rPr lang="es-ES" sz="1400" b="1" err="1">
                          <a:latin typeface="Arial"/>
                        </a:rPr>
                        <a:t>table_service</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0.4832</a:t>
                      </a:r>
                    </a:p>
                  </a:txBody>
                  <a:tcPr anchor="ctr"/>
                </a:tc>
                <a:tc>
                  <a:txBody>
                    <a:bodyPr/>
                    <a:lstStyle/>
                    <a:p>
                      <a:pPr algn="ctr"/>
                      <a:r>
                        <a:rPr lang="es-ES" sz="1400" b="1">
                          <a:latin typeface="Arial"/>
                        </a:rPr>
                        <a:t>0.5650</a:t>
                      </a:r>
                    </a:p>
                  </a:txBody>
                  <a:tcPr anchor="ctr"/>
                </a:tc>
                <a:tc>
                  <a:txBody>
                    <a:bodyPr/>
                    <a:lstStyle/>
                    <a:p>
                      <a:pPr algn="ctr"/>
                      <a:r>
                        <a:rPr lang="es-ES" sz="1400" b="1">
                          <a:latin typeface="Arial"/>
                        </a:rPr>
                        <a:t>1.1693</a:t>
                      </a:r>
                    </a:p>
                  </a:txBody>
                  <a:tcPr anchor="ctr"/>
                </a:tc>
                <a:extLst>
                  <a:ext uri="{0D108BD9-81ED-4DB2-BD59-A6C34878D82A}">
                    <a16:rowId xmlns:a16="http://schemas.microsoft.com/office/drawing/2014/main" xmlns="" val="911562362"/>
                  </a:ext>
                </a:extLst>
              </a:tr>
            </a:tbl>
          </a:graphicData>
        </a:graphic>
      </p:graphicFrame>
      <p:sp>
        <p:nvSpPr>
          <p:cNvPr id="6" name="TextBox 5">
            <a:extLst>
              <a:ext uri="{FF2B5EF4-FFF2-40B4-BE49-F238E27FC236}">
                <a16:creationId xmlns:a16="http://schemas.microsoft.com/office/drawing/2014/main" xmlns="" id="{6F89282B-160B-4209-987C-4C2B4352EC9F}"/>
              </a:ext>
            </a:extLst>
          </p:cNvPr>
          <p:cNvSpPr txBox="1"/>
          <p:nvPr/>
        </p:nvSpPr>
        <p:spPr>
          <a:xfrm>
            <a:off x="1685460" y="1420431"/>
            <a:ext cx="91185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Variable Importance Plot of the Selection Tree</a:t>
            </a:r>
          </a:p>
        </p:txBody>
      </p:sp>
    </p:spTree>
    <p:extLst>
      <p:ext uri="{BB962C8B-B14F-4D97-AF65-F5344CB8AC3E}">
        <p14:creationId xmlns:p14="http://schemas.microsoft.com/office/powerpoint/2010/main" val="37950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281539B6-E745-40D2-8013-98261F328E5B}"/>
              </a:ext>
            </a:extLst>
          </p:cNvPr>
          <p:cNvSpPr>
            <a:spLocks noGrp="1"/>
          </p:cNvSpPr>
          <p:nvPr>
            <p:ph type="ctrTitle"/>
          </p:nvPr>
        </p:nvSpPr>
        <p:spPr>
          <a:xfrm>
            <a:off x="2823856" y="1794991"/>
            <a:ext cx="6468474" cy="2465217"/>
          </a:xfrm>
        </p:spPr>
        <p:txBody>
          <a:bodyPr vert="horz" wrap="square" lIns="91440" tIns="45720" rIns="91440" bIns="45720" rtlCol="0" anchor="b">
            <a:noAutofit/>
          </a:bodyPr>
          <a:lstStyle/>
          <a:p>
            <a:pPr algn="ctr" rtl="0">
              <a:lnSpc>
                <a:spcPct val="90000"/>
              </a:lnSpc>
              <a:spcBef>
                <a:spcPct val="0"/>
              </a:spcBef>
            </a:pPr>
            <a:r>
              <a:rPr lang="en-US" kern="1200">
                <a:solidFill>
                  <a:srgbClr val="FFFFFF"/>
                </a:solidFill>
                <a:latin typeface="Arial Black"/>
                <a:cs typeface="+mj-cs"/>
              </a:rPr>
              <a:t>Conclusion </a:t>
            </a:r>
            <a:r>
              <a:rPr lang="en-US" kern="1200">
                <a:latin typeface="Arial Black"/>
                <a:cs typeface="+mj-cs"/>
              </a:rPr>
              <a:t/>
            </a:r>
            <a:br>
              <a:rPr lang="en-US" kern="1200">
                <a:latin typeface="Arial Black"/>
                <a:cs typeface="+mj-cs"/>
              </a:rPr>
            </a:br>
            <a:r>
              <a:rPr lang="en-US" kern="1200">
                <a:solidFill>
                  <a:srgbClr val="FFFFFF"/>
                </a:solidFill>
                <a:latin typeface="Arial Black"/>
                <a:cs typeface="+mj-cs"/>
              </a:rPr>
              <a:t>and Recommendations</a:t>
            </a:r>
          </a:p>
        </p:txBody>
      </p:sp>
    </p:spTree>
    <p:extLst>
      <p:ext uri="{BB962C8B-B14F-4D97-AF65-F5344CB8AC3E}">
        <p14:creationId xmlns:p14="http://schemas.microsoft.com/office/powerpoint/2010/main" val="49996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C11AD-D46C-432B-9111-30A5043AAC92}"/>
              </a:ext>
            </a:extLst>
          </p:cNvPr>
          <p:cNvSpPr>
            <a:spLocks noGrp="1"/>
          </p:cNvSpPr>
          <p:nvPr>
            <p:ph type="title" idx="4294967295"/>
          </p:nvPr>
        </p:nvSpPr>
        <p:spPr>
          <a:xfrm>
            <a:off x="573919" y="487740"/>
            <a:ext cx="10150475" cy="757238"/>
          </a:xfrm>
        </p:spPr>
        <p:txBody>
          <a:bodyPr wrap="square" lIns="0" tIns="0" rIns="0" bIns="0" anchor="t">
            <a:spAutoFit/>
          </a:bodyPr>
          <a:lstStyle/>
          <a:p>
            <a:r>
              <a:rPr lang="en-US">
                <a:solidFill>
                  <a:schemeClr val="accent2">
                    <a:lumMod val="50000"/>
                  </a:schemeClr>
                </a:solidFill>
              </a:rPr>
              <a:t>Conclusion</a:t>
            </a:r>
          </a:p>
        </p:txBody>
      </p:sp>
      <p:pic>
        <p:nvPicPr>
          <p:cNvPr id="5" name="Picture 5" descr="A close up of a logo&#10;&#10;Description automatically generated">
            <a:extLst>
              <a:ext uri="{FF2B5EF4-FFF2-40B4-BE49-F238E27FC236}">
                <a16:creationId xmlns:a16="http://schemas.microsoft.com/office/drawing/2014/main" xmlns="" id="{ED38D1A6-EB41-424D-8A9E-FD938F91C6D8}"/>
              </a:ext>
            </a:extLst>
          </p:cNvPr>
          <p:cNvPicPr>
            <a:picLocks noChangeAspect="1"/>
          </p:cNvPicPr>
          <p:nvPr/>
        </p:nvPicPr>
        <p:blipFill rotWithShape="1">
          <a:blip r:embed="rId2"/>
          <a:srcRect l="12812" r="12812" b="-247"/>
          <a:stretch/>
        </p:blipFill>
        <p:spPr>
          <a:xfrm>
            <a:off x="6880980" y="1687578"/>
            <a:ext cx="4789306" cy="4354934"/>
          </a:xfrm>
          <a:prstGeom prst="rect">
            <a:avLst/>
          </a:prstGeom>
        </p:spPr>
      </p:pic>
      <p:sp>
        <p:nvSpPr>
          <p:cNvPr id="6" name="TextBox 5">
            <a:extLst>
              <a:ext uri="{FF2B5EF4-FFF2-40B4-BE49-F238E27FC236}">
                <a16:creationId xmlns:a16="http://schemas.microsoft.com/office/drawing/2014/main" xmlns="" id="{00BB0C45-A2A1-44BE-9717-2F14CB35C574}"/>
              </a:ext>
            </a:extLst>
          </p:cNvPr>
          <p:cNvSpPr txBox="1"/>
          <p:nvPr/>
        </p:nvSpPr>
        <p:spPr>
          <a:xfrm>
            <a:off x="1422400" y="1839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xmlns="" id="{A4AF9B06-1FEF-4306-B126-98B14B865D25}"/>
              </a:ext>
            </a:extLst>
          </p:cNvPr>
          <p:cNvSpPr txBox="1"/>
          <p:nvPr/>
        </p:nvSpPr>
        <p:spPr>
          <a:xfrm>
            <a:off x="575733" y="1651001"/>
            <a:ext cx="6121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     The best model for predicting restaurant closure is Selection Tree with High Performance Support Vector Machine Poly.</a:t>
            </a:r>
            <a:r>
              <a:rPr lang="en-US" sz="1600">
                <a:latin typeface="Arial"/>
                <a:cs typeface="Calibri"/>
              </a:rPr>
              <a:t>       </a:t>
            </a:r>
            <a:endParaRPr lang="en-US">
              <a:latin typeface="Calibri"/>
              <a:cs typeface="Calibri"/>
            </a:endParaRPr>
          </a:p>
          <a:p>
            <a:r>
              <a:rPr lang="en-US" sz="1600">
                <a:latin typeface="Arial"/>
                <a:cs typeface="Calibri"/>
              </a:rPr>
              <a:t>    </a:t>
            </a:r>
            <a:endParaRPr lang="en-US">
              <a:latin typeface="Calibri"/>
              <a:cs typeface="Calibri"/>
            </a:endParaRPr>
          </a:p>
          <a:p>
            <a:r>
              <a:rPr lang="en-US" sz="1600">
                <a:latin typeface="Arial"/>
                <a:cs typeface="Calibri"/>
              </a:rPr>
              <a:t>     Based on the Selection Tree Variable Importance Plot (VIP), the </a:t>
            </a:r>
            <a:r>
              <a:rPr lang="en-US" sz="1600" b="1">
                <a:latin typeface="Arial"/>
                <a:cs typeface="Calibri"/>
              </a:rPr>
              <a:t>5 most importance variables</a:t>
            </a:r>
            <a:r>
              <a:rPr lang="en-US" sz="1600">
                <a:latin typeface="Arial"/>
                <a:cs typeface="Calibri"/>
              </a:rPr>
              <a:t> for predicting restaurant closure include:</a:t>
            </a:r>
            <a:endParaRPr lang="en-US">
              <a:cs typeface="Calibri"/>
            </a:endParaRPr>
          </a:p>
          <a:p>
            <a:endParaRPr lang="en-US" sz="1600" b="1">
              <a:latin typeface="Arial"/>
              <a:cs typeface="Calibri"/>
            </a:endParaRPr>
          </a:p>
          <a:p>
            <a:r>
              <a:rPr lang="en-US" sz="1600" b="1">
                <a:latin typeface="Arial"/>
                <a:cs typeface="Calibri"/>
              </a:rPr>
              <a:t>Review Counts</a:t>
            </a:r>
            <a:r>
              <a:rPr lang="en-US" sz="1600">
                <a:latin typeface="Arial"/>
                <a:cs typeface="Calibri"/>
              </a:rPr>
              <a:t> (</a:t>
            </a:r>
            <a:r>
              <a:rPr lang="en-US" sz="1600">
                <a:latin typeface="Arial"/>
                <a:ea typeface="+mn-lt"/>
                <a:cs typeface="+mn-lt"/>
              </a:rPr>
              <a:t>the number of online reviews that each business has received)</a:t>
            </a:r>
            <a:endParaRPr lang="en-US"/>
          </a:p>
          <a:p>
            <a:r>
              <a:rPr lang="en-US" sz="1600" b="1">
                <a:latin typeface="Arial"/>
                <a:cs typeface="Calibri"/>
              </a:rPr>
              <a:t>Chain Counts</a:t>
            </a:r>
            <a:r>
              <a:rPr lang="en-US" sz="1600">
                <a:latin typeface="Arial"/>
                <a:cs typeface="Calibri"/>
              </a:rPr>
              <a:t> (</a:t>
            </a:r>
            <a:r>
              <a:rPr lang="en-US" sz="1600">
                <a:latin typeface="Arial"/>
                <a:ea typeface="+mn-lt"/>
                <a:cs typeface="+mn-lt"/>
              </a:rPr>
              <a:t>count of all restaurants that are a part of the same franchise and  have the same name)</a:t>
            </a:r>
          </a:p>
          <a:p>
            <a:r>
              <a:rPr lang="en-US" sz="1600" b="1">
                <a:latin typeface="Arial"/>
                <a:cs typeface="Calibri"/>
              </a:rPr>
              <a:t>Entertainment</a:t>
            </a:r>
            <a:r>
              <a:rPr lang="en-US" sz="1600">
                <a:latin typeface="Arial"/>
                <a:cs typeface="Calibri"/>
              </a:rPr>
              <a:t> (Indicating if the restaurant provides entertainment or not)</a:t>
            </a:r>
          </a:p>
          <a:p>
            <a:r>
              <a:rPr lang="en-US" sz="1600" b="1" err="1">
                <a:latin typeface="Arial"/>
                <a:cs typeface="Calibri"/>
              </a:rPr>
              <a:t>Is_Chain</a:t>
            </a:r>
            <a:r>
              <a:rPr lang="en-US" sz="1600">
                <a:latin typeface="Arial"/>
                <a:cs typeface="Calibri"/>
              </a:rPr>
              <a:t> (</a:t>
            </a:r>
            <a:r>
              <a:rPr lang="en-US" sz="1600">
                <a:latin typeface="Arial"/>
                <a:ea typeface="+mn-lt"/>
                <a:cs typeface="+mn-lt"/>
              </a:rPr>
              <a:t>Indicating if the restaurant is a chain or not)</a:t>
            </a:r>
          </a:p>
          <a:p>
            <a:r>
              <a:rPr lang="en-US" sz="1600" b="1" err="1">
                <a:latin typeface="Arial"/>
                <a:ea typeface="+mn-lt"/>
                <a:cs typeface="+mn-lt"/>
              </a:rPr>
              <a:t>Good_for_dinner</a:t>
            </a:r>
            <a:r>
              <a:rPr lang="en-US" sz="1600" b="1">
                <a:latin typeface="Arial"/>
                <a:ea typeface="+mn-lt"/>
                <a:cs typeface="+mn-lt"/>
              </a:rPr>
              <a:t> </a:t>
            </a:r>
            <a:r>
              <a:rPr lang="en-US" sz="1600">
                <a:latin typeface="Arial"/>
                <a:ea typeface="+mn-lt"/>
                <a:cs typeface="+mn-lt"/>
              </a:rPr>
              <a:t>(</a:t>
            </a:r>
            <a:r>
              <a:rPr lang="en-US" sz="1600">
                <a:latin typeface="Arial"/>
                <a:ea typeface="+mn-lt"/>
                <a:cs typeface="Arial"/>
              </a:rPr>
              <a:t>Indicating if the restaurant is good for dinner or not)</a:t>
            </a:r>
            <a:endParaRPr lang="en-US" sz="1600">
              <a:latin typeface="Arial"/>
              <a:ea typeface="+mn-lt"/>
              <a:cs typeface="Calibri"/>
            </a:endParaRPr>
          </a:p>
          <a:p>
            <a:endParaRPr lang="en-US" sz="1600">
              <a:latin typeface="Arial"/>
              <a:ea typeface="+mn-lt"/>
              <a:cs typeface="Arial"/>
            </a:endParaRPr>
          </a:p>
          <a:p>
            <a:endParaRPr lang="en-US" sz="1600">
              <a:latin typeface="Arial"/>
              <a:ea typeface="+mn-lt"/>
              <a:cs typeface="Arial"/>
            </a:endParaRPr>
          </a:p>
          <a:p>
            <a:r>
              <a:rPr lang="en-US" sz="1600">
                <a:latin typeface="Arial"/>
                <a:ea typeface="+mn-lt"/>
                <a:cs typeface="Arial"/>
              </a:rPr>
              <a:t>  </a:t>
            </a:r>
            <a:endParaRPr lang="en-US" sz="1600">
              <a:latin typeface="Arial"/>
              <a:cs typeface="Arial"/>
            </a:endParaRPr>
          </a:p>
        </p:txBody>
      </p:sp>
    </p:spTree>
    <p:extLst>
      <p:ext uri="{BB962C8B-B14F-4D97-AF65-F5344CB8AC3E}">
        <p14:creationId xmlns:p14="http://schemas.microsoft.com/office/powerpoint/2010/main" val="1645625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AD129-CB03-4913-B1D7-F649D6934344}"/>
              </a:ext>
            </a:extLst>
          </p:cNvPr>
          <p:cNvSpPr>
            <a:spLocks noGrp="1"/>
          </p:cNvSpPr>
          <p:nvPr>
            <p:ph type="title" idx="4294967295"/>
          </p:nvPr>
        </p:nvSpPr>
        <p:spPr>
          <a:xfrm>
            <a:off x="544286" y="458107"/>
            <a:ext cx="10150475" cy="757238"/>
          </a:xfrm>
        </p:spPr>
        <p:txBody>
          <a:bodyPr wrap="square" lIns="0" tIns="0" rIns="0" bIns="0" anchor="t">
            <a:spAutoFit/>
          </a:bodyPr>
          <a:lstStyle/>
          <a:p>
            <a:r>
              <a:rPr lang="en-US">
                <a:solidFill>
                  <a:schemeClr val="accent2">
                    <a:lumMod val="50000"/>
                  </a:schemeClr>
                </a:solidFill>
              </a:rPr>
              <a:t>Recommendations</a:t>
            </a:r>
          </a:p>
        </p:txBody>
      </p:sp>
      <p:sp>
        <p:nvSpPr>
          <p:cNvPr id="3" name="TextBox 2">
            <a:extLst>
              <a:ext uri="{FF2B5EF4-FFF2-40B4-BE49-F238E27FC236}">
                <a16:creationId xmlns:a16="http://schemas.microsoft.com/office/drawing/2014/main" xmlns="" id="{8BABC924-40E3-48E3-9B99-E1292A353F06}"/>
              </a:ext>
            </a:extLst>
          </p:cNvPr>
          <p:cNvSpPr txBox="1"/>
          <p:nvPr/>
        </p:nvSpPr>
        <p:spPr>
          <a:xfrm>
            <a:off x="736600" y="1675191"/>
            <a:ext cx="666144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Independent restaurants at risk of closing can expand their business in order to grow in different locations or join a franchise to avoid closure. If this is not feasible, restaurants can also adopt the following recommendations.</a:t>
            </a:r>
          </a:p>
          <a:p>
            <a:pPr marL="285750" indent="-285750">
              <a:buFont typeface="Wingdings"/>
              <a:buChar char="v"/>
            </a:pPr>
            <a:endParaRPr lang="en-US">
              <a:latin typeface="Arial"/>
              <a:cs typeface="Calibri"/>
            </a:endParaRPr>
          </a:p>
          <a:p>
            <a:pPr marL="285750" indent="-285750">
              <a:buFont typeface="Wingdings"/>
              <a:buChar char="v"/>
            </a:pPr>
            <a:r>
              <a:rPr lang="en-US">
                <a:latin typeface="Arial"/>
                <a:cs typeface="Calibri"/>
              </a:rPr>
              <a:t>Restaurants should provide </a:t>
            </a:r>
            <a:r>
              <a:rPr lang="en-US">
                <a:latin typeface="Arial"/>
                <a:cs typeface="Arial"/>
              </a:rPr>
              <a:t>entertainment </a:t>
            </a:r>
            <a:r>
              <a:rPr lang="en-US">
                <a:latin typeface="Arial"/>
                <a:cs typeface="Calibri"/>
              </a:rPr>
              <a:t>such as background music, live music and TV </a:t>
            </a:r>
            <a:r>
              <a:rPr lang="en-US" i="1">
                <a:latin typeface="Calibri"/>
                <a:ea typeface="+mn-lt"/>
                <a:cs typeface="+mn-lt"/>
              </a:rPr>
              <a:t>(DiPietro, 2016)</a:t>
            </a:r>
            <a:r>
              <a:rPr lang="en-US" i="1">
                <a:latin typeface="Calibri"/>
                <a:ea typeface="+mn-lt"/>
                <a:cs typeface="Calibri"/>
              </a:rPr>
              <a:t> </a:t>
            </a:r>
            <a:r>
              <a:rPr lang="en-US">
                <a:latin typeface="Arial"/>
                <a:ea typeface="+mn-lt"/>
                <a:cs typeface="Arial"/>
              </a:rPr>
              <a:t>or improve the existing ones.</a:t>
            </a:r>
            <a:endParaRPr lang="en-US">
              <a:latin typeface="Arial"/>
              <a:cs typeface="Arial"/>
            </a:endParaRPr>
          </a:p>
          <a:p>
            <a:pPr marL="285750" indent="-285750">
              <a:buFont typeface="Wingdings"/>
              <a:buChar char="v"/>
            </a:pPr>
            <a:endParaRPr lang="en-US" i="1">
              <a:latin typeface="Calibri"/>
              <a:cs typeface="Calibri"/>
            </a:endParaRPr>
          </a:p>
          <a:p>
            <a:pPr marL="285750" indent="-285750">
              <a:buFont typeface="Wingdings"/>
              <a:buChar char="v"/>
            </a:pPr>
            <a:r>
              <a:rPr lang="en-US">
                <a:latin typeface="Arial"/>
                <a:ea typeface="+mn-lt"/>
                <a:cs typeface="+mn-lt"/>
              </a:rPr>
              <a:t>Promotions could be put in place to encourage customers to leave reviews on yelp after visiting the restaurant. </a:t>
            </a:r>
            <a:r>
              <a:rPr lang="en-US" i="1">
                <a:ea typeface="+mn-lt"/>
                <a:cs typeface="+mn-lt"/>
              </a:rPr>
              <a:t>("The restaurant owner who asked for 1-star Yelp reviews", 2020).</a:t>
            </a:r>
          </a:p>
          <a:p>
            <a:pPr marL="285750" indent="-285750">
              <a:buFont typeface="Wingdings"/>
              <a:buChar char="v"/>
            </a:pPr>
            <a:endParaRPr lang="en-US">
              <a:latin typeface="Arial"/>
              <a:ea typeface="+mn-lt"/>
              <a:cs typeface="+mn-lt"/>
            </a:endParaRPr>
          </a:p>
          <a:p>
            <a:pPr marL="285750" indent="-285750">
              <a:buFont typeface="Wingdings"/>
              <a:buChar char="v"/>
            </a:pPr>
            <a:r>
              <a:rPr lang="en-US">
                <a:latin typeface="Arial"/>
                <a:ea typeface="+mn-lt"/>
                <a:cs typeface="+mn-lt"/>
              </a:rPr>
              <a:t>Restaurants that experience low traffic at dinner time and are considered "not good for dinner" can tailor their menu options to best suit customer needs. </a:t>
            </a:r>
            <a:endParaRPr lang="en-US">
              <a:solidFill>
                <a:srgbClr val="000000"/>
              </a:solidFill>
              <a:latin typeface="Arial"/>
              <a:cs typeface="Calibri"/>
            </a:endParaRPr>
          </a:p>
          <a:p>
            <a:pPr marL="285750" indent="-285750">
              <a:buFont typeface="Wingdings"/>
              <a:buChar char="v"/>
            </a:pPr>
            <a:endParaRPr lang="en-US">
              <a:solidFill>
                <a:srgbClr val="C00000"/>
              </a:solidFill>
              <a:latin typeface="Arial"/>
              <a:cs typeface="Calibri"/>
            </a:endParaRPr>
          </a:p>
          <a:p>
            <a:pPr marL="285750" indent="-285750">
              <a:buFont typeface="Arial"/>
              <a:buChar char="•"/>
            </a:pPr>
            <a:endParaRPr lang="en-US">
              <a:solidFill>
                <a:srgbClr val="C00000"/>
              </a:solidFill>
              <a:latin typeface="Arial"/>
              <a:cs typeface="Calibri"/>
            </a:endParaRPr>
          </a:p>
        </p:txBody>
      </p:sp>
      <p:pic>
        <p:nvPicPr>
          <p:cNvPr id="4" name="Picture 4" descr="A picture containing drawing&#10;&#10;Description automatically generated">
            <a:extLst>
              <a:ext uri="{FF2B5EF4-FFF2-40B4-BE49-F238E27FC236}">
                <a16:creationId xmlns:a16="http://schemas.microsoft.com/office/drawing/2014/main" xmlns="" id="{8EC60DDC-2ABA-43EF-8DF7-7F0B9FE7C0FC}"/>
              </a:ext>
            </a:extLst>
          </p:cNvPr>
          <p:cNvPicPr>
            <a:picLocks noChangeAspect="1"/>
          </p:cNvPicPr>
          <p:nvPr/>
        </p:nvPicPr>
        <p:blipFill>
          <a:blip r:embed="rId2"/>
          <a:stretch>
            <a:fillRect/>
          </a:stretch>
        </p:blipFill>
        <p:spPr>
          <a:xfrm>
            <a:off x="7629072" y="1610630"/>
            <a:ext cx="3786413" cy="4495506"/>
          </a:xfrm>
          <a:prstGeom prst="rect">
            <a:avLst/>
          </a:prstGeom>
        </p:spPr>
      </p:pic>
    </p:spTree>
    <p:extLst>
      <p:ext uri="{BB962C8B-B14F-4D97-AF65-F5344CB8AC3E}">
        <p14:creationId xmlns:p14="http://schemas.microsoft.com/office/powerpoint/2010/main" val="243039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81000" y="615064"/>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xmlns="" id="{E0BCB042-E083-7743-B92D-0958BE6BCBA1}"/>
              </a:ext>
            </a:extLst>
          </p:cNvPr>
          <p:cNvSpPr/>
          <p:nvPr/>
        </p:nvSpPr>
        <p:spPr>
          <a:xfrm>
            <a:off x="563526" y="1581236"/>
            <a:ext cx="11164186" cy="4447884"/>
          </a:xfrm>
          <a:prstGeom prst="rect">
            <a:avLst/>
          </a:prstGeom>
        </p:spPr>
        <p:txBody>
          <a:bodyPr wrap="square">
            <a:spAutoFit/>
          </a:bodyPr>
          <a:lstStyle/>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Ames, M., and G. </a:t>
            </a:r>
            <a:r>
              <a:rPr lang="en-US" sz="1600" err="1">
                <a:latin typeface="Arial" panose="020B0604020202020204" pitchFamily="34" charset="0"/>
                <a:ea typeface="Calibri" panose="020F0502020204030204" pitchFamily="34" charset="0"/>
                <a:cs typeface="Arial" panose="020B0604020202020204" pitchFamily="34" charset="0"/>
              </a:rPr>
              <a:t>Berle</a:t>
            </a:r>
            <a:r>
              <a:rPr lang="en-US" sz="1600">
                <a:latin typeface="Arial" panose="020B0604020202020204" pitchFamily="34" charset="0"/>
                <a:ea typeface="Calibri" panose="020F0502020204030204" pitchFamily="34" charset="0"/>
                <a:cs typeface="Arial" panose="020B0604020202020204" pitchFamily="34" charset="0"/>
              </a:rPr>
              <a:t>. n.d. What are the major reasons for small business failure? US Small Business Administration. 	http://</a:t>
            </a:r>
            <a:r>
              <a:rPr lang="en-US" sz="1600" err="1">
                <a:latin typeface="Arial" panose="020B0604020202020204" pitchFamily="34" charset="0"/>
                <a:ea typeface="Calibri" panose="020F0502020204030204" pitchFamily="34" charset="0"/>
                <a:cs typeface="Arial" panose="020B0604020202020204" pitchFamily="34" charset="0"/>
              </a:rPr>
              <a:t>www.sba.gov</a:t>
            </a:r>
            <a:r>
              <a:rPr lang="en-US" sz="1600">
                <a:latin typeface="Arial" panose="020B0604020202020204" pitchFamily="34" charset="0"/>
                <a:ea typeface="Calibri" panose="020F0502020204030204" pitchFamily="34" charset="0"/>
                <a:cs typeface="Arial" panose="020B0604020202020204" pitchFamily="34" charset="0"/>
              </a:rPr>
              <a:t>/content/what-are-major-reasons-small business-failure (accessed October 2, 2011).</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DiPietro, R. (2016). Restaurant and foodservice research. International Journal of Contemporary Hospitality			Management, 29(4), 1203 1234.doi:http://dx.doi.org.vortex3.uco.edu/10.1108/IJCHM-01-2016-0046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Gagić</a:t>
            </a:r>
            <a:r>
              <a:rPr lang="en-US" sz="1600">
                <a:latin typeface="Arial" panose="020B0604020202020204" pitchFamily="34" charset="0"/>
                <a:ea typeface="Calibri" panose="020F0502020204030204" pitchFamily="34" charset="0"/>
                <a:cs typeface="Arial" panose="020B0604020202020204" pitchFamily="34" charset="0"/>
              </a:rPr>
              <a:t>, S., </a:t>
            </a:r>
            <a:r>
              <a:rPr lang="en-US" sz="1600" err="1">
                <a:latin typeface="Arial" panose="020B0604020202020204" pitchFamily="34" charset="0"/>
                <a:ea typeface="Calibri" panose="020F0502020204030204" pitchFamily="34" charset="0"/>
                <a:cs typeface="Arial" panose="020B0604020202020204" pitchFamily="34" charset="0"/>
              </a:rPr>
              <a:t>Tešanović</a:t>
            </a:r>
            <a:r>
              <a:rPr lang="en-US" sz="1600">
                <a:latin typeface="Arial" panose="020B0604020202020204" pitchFamily="34" charset="0"/>
                <a:ea typeface="Calibri" panose="020F0502020204030204" pitchFamily="34" charset="0"/>
                <a:cs typeface="Arial" panose="020B0604020202020204" pitchFamily="34" charset="0"/>
              </a:rPr>
              <a:t>, D., &amp; </a:t>
            </a:r>
            <a:r>
              <a:rPr lang="en-US" sz="1600" err="1">
                <a:latin typeface="Arial" panose="020B0604020202020204" pitchFamily="34" charset="0"/>
                <a:ea typeface="Calibri" panose="020F0502020204030204" pitchFamily="34" charset="0"/>
                <a:cs typeface="Arial" panose="020B0604020202020204" pitchFamily="34" charset="0"/>
              </a:rPr>
              <a:t>Jovičić</a:t>
            </a:r>
            <a:r>
              <a:rPr lang="en-US" sz="1600">
                <a:latin typeface="Arial" panose="020B0604020202020204" pitchFamily="34" charset="0"/>
                <a:ea typeface="Calibri" panose="020F0502020204030204" pitchFamily="34" charset="0"/>
                <a:cs typeface="Arial" panose="020B0604020202020204" pitchFamily="34" charset="0"/>
              </a:rPr>
              <a:t>, A. [2013]. The vital components of restaurant quality that affect guest satisfaction.		</a:t>
            </a:r>
            <a:r>
              <a:rPr lang="en-US" sz="1600" err="1">
                <a:latin typeface="Arial" panose="020B0604020202020204" pitchFamily="34" charset="0"/>
                <a:ea typeface="Calibri" panose="020F0502020204030204" pitchFamily="34" charset="0"/>
                <a:cs typeface="Arial" panose="020B0604020202020204" pitchFamily="34" charset="0"/>
              </a:rPr>
              <a:t>Turizam</a:t>
            </a:r>
            <a:r>
              <a:rPr lang="en-US" sz="1600">
                <a:latin typeface="Arial" panose="020B0604020202020204" pitchFamily="34" charset="0"/>
                <a:ea typeface="Calibri" panose="020F0502020204030204" pitchFamily="34" charset="0"/>
                <a:cs typeface="Arial" panose="020B0604020202020204" pitchFamily="34" charset="0"/>
              </a:rPr>
              <a:t>, 17(4), 166-176</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McDonnell, S., 2020. What Percentage of Sales Are from Drive Through Windows at Fast Food Restaurants? [online]		Small Business - </a:t>
            </a:r>
            <a:r>
              <a:rPr lang="en-US" sz="1600" err="1">
                <a:latin typeface="Arial" panose="020B0604020202020204" pitchFamily="34" charset="0"/>
                <a:ea typeface="Calibri" panose="020F0502020204030204" pitchFamily="34" charset="0"/>
                <a:cs typeface="Arial" panose="020B0604020202020204" pitchFamily="34" charset="0"/>
              </a:rPr>
              <a:t>Chron.com</a:t>
            </a:r>
            <a:r>
              <a:rPr lang="en-US" sz="1600">
                <a:latin typeface="Arial" panose="020B0604020202020204" pitchFamily="34" charset="0"/>
                <a:ea typeface="Calibri" panose="020F0502020204030204" pitchFamily="34" charset="0"/>
                <a:cs typeface="Arial" panose="020B0604020202020204" pitchFamily="34" charset="0"/>
              </a:rPr>
              <a:t>. Available at: &lt;https://</a:t>
            </a:r>
            <a:r>
              <a:rPr lang="en-US" sz="1600" err="1">
                <a:latin typeface="Arial" panose="020B0604020202020204" pitchFamily="34" charset="0"/>
                <a:ea typeface="Calibri" panose="020F0502020204030204" pitchFamily="34" charset="0"/>
                <a:cs typeface="Arial" panose="020B0604020202020204" pitchFamily="34" charset="0"/>
              </a:rPr>
              <a:t>smallbusiness.chron.com</a:t>
            </a:r>
            <a:r>
              <a:rPr lang="en-US" sz="1600">
                <a:latin typeface="Arial" panose="020B0604020202020204" pitchFamily="34" charset="0"/>
                <a:ea typeface="Calibri" panose="020F0502020204030204" pitchFamily="34" charset="0"/>
                <a:cs typeface="Arial" panose="020B0604020202020204" pitchFamily="34" charset="0"/>
              </a:rPr>
              <a:t>/percentage-sales-drive-through-	windows-fast-food-restaurants-75713.html&gt; </a:t>
            </a:r>
          </a:p>
        </p:txBody>
      </p:sp>
    </p:spTree>
    <p:extLst>
      <p:ext uri="{BB962C8B-B14F-4D97-AF65-F5344CB8AC3E}">
        <p14:creationId xmlns:p14="http://schemas.microsoft.com/office/powerpoint/2010/main" val="398968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3279" y="464437"/>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xmlns="" id="{551C06AC-5A12-914A-9A60-EA5E23CD34AD}"/>
              </a:ext>
            </a:extLst>
          </p:cNvPr>
          <p:cNvSpPr/>
          <p:nvPr/>
        </p:nvSpPr>
        <p:spPr>
          <a:xfrm>
            <a:off x="317274" y="928833"/>
            <a:ext cx="11515061" cy="5709768"/>
          </a:xfrm>
          <a:prstGeom prst="rect">
            <a:avLst/>
          </a:prstGeom>
        </p:spPr>
        <p:txBody>
          <a:bodyPr wrap="square">
            <a:spAutoFit/>
          </a:bodyPr>
          <a:lstStyle/>
          <a:p>
            <a:r>
              <a:rPr lang="en-US">
                <a:latin typeface="Calibri" panose="020F0502020204030204" pitchFamily="34" charset="0"/>
                <a:ea typeface="Calibri" panose="020F0502020204030204" pitchFamily="34" charset="0"/>
                <a:cs typeface="Times New Roman" panose="02020603050405020304" pitchFamily="18"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McLynn</a:t>
            </a:r>
            <a:r>
              <a:rPr lang="en-US" sz="1600">
                <a:latin typeface="Arial" panose="020B0604020202020204" pitchFamily="34" charset="0"/>
                <a:ea typeface="Calibri" panose="020F0502020204030204" pitchFamily="34" charset="0"/>
                <a:cs typeface="Arial" panose="020B0604020202020204" pitchFamily="34" charset="0"/>
              </a:rPr>
              <a:t>, K. (2018, August 22). Total US Restaurant Count Stands At 660,755 in Spring 2018. Retrieved March 21,2020, 	from https://</a:t>
            </a:r>
            <a:r>
              <a:rPr lang="en-US" sz="1600" err="1">
                <a:latin typeface="Arial" panose="020B0604020202020204" pitchFamily="34" charset="0"/>
                <a:ea typeface="Calibri" panose="020F0502020204030204" pitchFamily="34" charset="0"/>
                <a:cs typeface="Arial" panose="020B0604020202020204" pitchFamily="34" charset="0"/>
              </a:rPr>
              <a:t>www.npd.com</a:t>
            </a:r>
            <a:r>
              <a:rPr lang="en-US" sz="1600">
                <a:latin typeface="Arial" panose="020B0604020202020204" pitchFamily="34" charset="0"/>
                <a:ea typeface="Calibri" panose="020F0502020204030204" pitchFamily="34" charset="0"/>
                <a:cs typeface="Arial" panose="020B0604020202020204" pitchFamily="34" charset="0"/>
              </a:rPr>
              <a:t>/</a:t>
            </a:r>
            <a:r>
              <a:rPr lang="en-US" sz="1600" err="1">
                <a:latin typeface="Arial" panose="020B0604020202020204" pitchFamily="34" charset="0"/>
                <a:ea typeface="Calibri" panose="020F0502020204030204" pitchFamily="34" charset="0"/>
                <a:cs typeface="Arial" panose="020B0604020202020204" pitchFamily="34" charset="0"/>
              </a:rPr>
              <a:t>wps</a:t>
            </a:r>
            <a:r>
              <a:rPr lang="en-US" sz="1600">
                <a:latin typeface="Arial" panose="020B0604020202020204" pitchFamily="34" charset="0"/>
                <a:ea typeface="Calibri" panose="020F0502020204030204" pitchFamily="34" charset="0"/>
                <a:cs typeface="Arial" panose="020B0604020202020204" pitchFamily="34" charset="0"/>
              </a:rPr>
              <a:t>/portal/</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/us/news/press releases/2018/total-us-restaurant-count-at-660755-in-	spring-2018-a-one-percent-drop from-last-year-reports-</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Parsa</a:t>
            </a:r>
            <a:r>
              <a:rPr lang="en-US" sz="1600">
                <a:latin typeface="Arial" panose="020B0604020202020204" pitchFamily="34" charset="0"/>
                <a:ea typeface="Calibri" panose="020F0502020204030204" pitchFamily="34" charset="0"/>
                <a:cs typeface="Arial" panose="020B0604020202020204" pitchFamily="34" charset="0"/>
              </a:rPr>
              <a:t>, H. G., Self, J. T., </a:t>
            </a:r>
            <a:r>
              <a:rPr lang="en-US" sz="1600" err="1">
                <a:latin typeface="Arial" panose="020B0604020202020204" pitchFamily="34" charset="0"/>
                <a:ea typeface="Calibri" panose="020F0502020204030204" pitchFamily="34" charset="0"/>
                <a:cs typeface="Arial" panose="020B0604020202020204" pitchFamily="34" charset="0"/>
              </a:rPr>
              <a:t>Njite</a:t>
            </a:r>
            <a:r>
              <a:rPr lang="en-US" sz="1600">
                <a:latin typeface="Arial" panose="020B0604020202020204" pitchFamily="34" charset="0"/>
                <a:ea typeface="Calibri" panose="020F0502020204030204" pitchFamily="34" charset="0"/>
                <a:cs typeface="Arial" panose="020B0604020202020204" pitchFamily="34" charset="0"/>
              </a:rPr>
              <a:t>, D., &amp; King, T. (2005). Why restaurants fail. Cornell Hotel and Restaurant Administration		Quarterly, 46(3), 304-322. Retrieved from http://vortex3.uco.edu/ </a:t>
            </a:r>
            <a:r>
              <a:rPr lang="en-US" sz="1600" err="1">
                <a:latin typeface="Arial" panose="020B0604020202020204" pitchFamily="34" charset="0"/>
                <a:ea typeface="Calibri" panose="020F0502020204030204" pitchFamily="34" charset="0"/>
                <a:cs typeface="Arial" panose="020B0604020202020204" pitchFamily="34" charset="0"/>
              </a:rPr>
              <a:t>login?url</a:t>
            </a:r>
            <a:r>
              <a:rPr lang="en-US" sz="1600">
                <a:latin typeface="Arial" panose="020B0604020202020204" pitchFamily="34" charset="0"/>
                <a:ea typeface="Calibri" panose="020F0502020204030204" pitchFamily="34" charset="0"/>
                <a:cs typeface="Arial" panose="020B0604020202020204" pitchFamily="34" charset="0"/>
              </a:rPr>
              <a:t>=https://search-</a:t>
            </a:r>
            <a:r>
              <a:rPr lang="en-US" sz="1600" err="1">
                <a:latin typeface="Arial" panose="020B0604020202020204" pitchFamily="34" charset="0"/>
                <a:ea typeface="Calibri" panose="020F0502020204030204" pitchFamily="34" charset="0"/>
                <a:cs typeface="Arial" panose="020B0604020202020204" pitchFamily="34" charset="0"/>
              </a:rPr>
              <a:t>proquestcom</a:t>
            </a:r>
            <a:r>
              <a:rPr lang="en-US" sz="1600">
                <a:latin typeface="Arial" panose="020B0604020202020204" pitchFamily="34" charset="0"/>
                <a:ea typeface="Calibri" panose="020F0502020204030204" pitchFamily="34" charset="0"/>
                <a:cs typeface="Arial" panose="020B0604020202020204" pitchFamily="34" charset="0"/>
              </a:rPr>
              <a:t>.		vortex3.uco.edu/</a:t>
            </a:r>
            <a:r>
              <a:rPr lang="en-US" sz="1600" err="1">
                <a:latin typeface="Arial" panose="020B0604020202020204" pitchFamily="34" charset="0"/>
                <a:ea typeface="Calibri" panose="020F0502020204030204" pitchFamily="34" charset="0"/>
                <a:cs typeface="Arial" panose="020B0604020202020204" pitchFamily="34" charset="0"/>
              </a:rPr>
              <a:t>docview</a:t>
            </a:r>
            <a:r>
              <a:rPr lang="en-US" sz="1600">
                <a:latin typeface="Arial" panose="020B0604020202020204" pitchFamily="34" charset="0"/>
                <a:ea typeface="Calibri" panose="020F0502020204030204" pitchFamily="34" charset="0"/>
                <a:cs typeface="Arial" panose="020B0604020202020204" pitchFamily="34" charset="0"/>
              </a:rPr>
              <a:t>/209705978?accountid=14516</a:t>
            </a:r>
          </a:p>
          <a:p>
            <a:pPr>
              <a:lnSpc>
                <a:spcPct val="200000"/>
              </a:lnSpc>
            </a:pPr>
            <a:r>
              <a:rPr lang="en-US" sz="1600">
                <a:latin typeface="Arial" panose="020B0604020202020204" pitchFamily="34" charset="0"/>
                <a:cs typeface="Arial" panose="020B0604020202020204" pitchFamily="34" charset="0"/>
              </a:rPr>
              <a:t>Severson, K., &amp; </a:t>
            </a:r>
            <a:r>
              <a:rPr lang="en-US" sz="1600" err="1">
                <a:latin typeface="Arial" panose="020B0604020202020204" pitchFamily="34" charset="0"/>
                <a:cs typeface="Arial" panose="020B0604020202020204" pitchFamily="34" charset="0"/>
              </a:rPr>
              <a:t>Yaffe-Bellany</a:t>
            </a:r>
            <a:r>
              <a:rPr lang="en-US" sz="1600">
                <a:latin typeface="Arial" panose="020B0604020202020204" pitchFamily="34" charset="0"/>
                <a:cs typeface="Arial" panose="020B0604020202020204" pitchFamily="34" charset="0"/>
              </a:rPr>
              <a:t>, D. (2020). Independent Restaurants Brace for the Unknown. </a:t>
            </a:r>
            <a:r>
              <a:rPr lang="en-US" sz="1600" err="1">
                <a:latin typeface="Arial" panose="020B0604020202020204" pitchFamily="34" charset="0"/>
                <a:cs typeface="Arial" panose="020B0604020202020204" pitchFamily="34" charset="0"/>
              </a:rPr>
              <a:t>Nytimes.com</a:t>
            </a:r>
            <a:r>
              <a:rPr lang="en-US" sz="1600">
                <a:latin typeface="Arial" panose="020B0604020202020204" pitchFamily="34" charset="0"/>
                <a:cs typeface="Arial" panose="020B0604020202020204" pitchFamily="34" charset="0"/>
              </a:rPr>
              <a:t>. Retrieved 16 July	2020, from https://</a:t>
            </a:r>
            <a:r>
              <a:rPr lang="en-US" sz="1600" err="1">
                <a:latin typeface="Arial" panose="020B0604020202020204" pitchFamily="34" charset="0"/>
                <a:cs typeface="Arial" panose="020B0604020202020204" pitchFamily="34" charset="0"/>
              </a:rPr>
              <a:t>www.nytimes.com</a:t>
            </a:r>
            <a:r>
              <a:rPr lang="en-US" sz="1600">
                <a:latin typeface="Arial" panose="020B0604020202020204" pitchFamily="34" charset="0"/>
                <a:cs typeface="Arial" panose="020B0604020202020204" pitchFamily="34" charset="0"/>
              </a:rPr>
              <a:t>/2020/03/20/dining/local-restaurants-</a:t>
            </a:r>
            <a:r>
              <a:rPr lang="en-US" sz="1600" err="1">
                <a:latin typeface="Arial" panose="020B0604020202020204" pitchFamily="34" charset="0"/>
                <a:cs typeface="Arial" panose="020B0604020202020204" pitchFamily="34" charset="0"/>
              </a:rPr>
              <a:t>coronavirus.html</a:t>
            </a:r>
            <a:r>
              <a:rPr lang="en-US" sz="1600">
                <a:latin typeface="Arial" panose="020B0604020202020204" pitchFamily="34" charset="0"/>
                <a:cs typeface="Arial" panose="020B0604020202020204" pitchFamily="34" charset="0"/>
              </a:rPr>
              <a:t>.</a:t>
            </a:r>
            <a:endParaRPr lang="en-US" sz="1600">
              <a:latin typeface="Arial" panose="020B0604020202020204" pitchFamily="34" charset="0"/>
              <a:ea typeface="Calibri" panose="020F0502020204030204" pitchFamily="34" charset="0"/>
              <a:cs typeface="Arial" panose="020B0604020202020204" pitchFamily="34" charset="0"/>
            </a:endParaRP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Wrulich</a:t>
            </a:r>
            <a:r>
              <a:rPr lang="en-US" sz="1600">
                <a:latin typeface="Arial" panose="020B0604020202020204" pitchFamily="34" charset="0"/>
                <a:ea typeface="Calibri" panose="020F0502020204030204" pitchFamily="34" charset="0"/>
                <a:cs typeface="Arial" panose="020B0604020202020204" pitchFamily="34" charset="0"/>
              </a:rPr>
              <a:t>, M., Hirschberg, C., </a:t>
            </a:r>
            <a:r>
              <a:rPr lang="en-US" sz="1600" err="1">
                <a:latin typeface="Arial" panose="020B0604020202020204" pitchFamily="34" charset="0"/>
                <a:ea typeface="Calibri" panose="020F0502020204030204" pitchFamily="34" charset="0"/>
                <a:cs typeface="Arial" panose="020B0604020202020204" pitchFamily="34" charset="0"/>
              </a:rPr>
              <a:t>Rajko</a:t>
            </a:r>
            <a:r>
              <a:rPr lang="en-US" sz="1600">
                <a:latin typeface="Arial" panose="020B0604020202020204" pitchFamily="34" charset="0"/>
                <a:ea typeface="Calibri" panose="020F0502020204030204" pitchFamily="34" charset="0"/>
                <a:cs typeface="Arial" panose="020B0604020202020204" pitchFamily="34" charset="0"/>
              </a:rPr>
              <a:t>, A., &amp; Schumacher, T. (2020). McKinsey. </a:t>
            </a:r>
            <a:r>
              <a:rPr lang="en-US" sz="1600" err="1">
                <a:latin typeface="Arial" panose="020B0604020202020204" pitchFamily="34" charset="0"/>
                <a:ea typeface="Calibri" panose="020F0502020204030204" pitchFamily="34" charset="0"/>
                <a:cs typeface="Arial" panose="020B0604020202020204" pitchFamily="34" charset="0"/>
              </a:rPr>
              <a:t>McKinsey&amp;Company</a:t>
            </a:r>
            <a:r>
              <a:rPr lang="en-US" sz="1600">
                <a:latin typeface="Arial" panose="020B0604020202020204" pitchFamily="34" charset="0"/>
                <a:ea typeface="Calibri" panose="020F0502020204030204" pitchFamily="34" charset="0"/>
                <a:cs typeface="Arial" panose="020B0604020202020204" pitchFamily="34" charset="0"/>
              </a:rPr>
              <a:t>. Retrieved from 	https://</a:t>
            </a:r>
            <a:r>
              <a:rPr lang="en-US" sz="1600" err="1">
                <a:latin typeface="Arial" panose="020B0604020202020204" pitchFamily="34" charset="0"/>
                <a:ea typeface="Calibri" panose="020F0502020204030204" pitchFamily="34" charset="0"/>
                <a:cs typeface="Arial" panose="020B0604020202020204" pitchFamily="34" charset="0"/>
              </a:rPr>
              <a:t>www.mckinsey.com</a:t>
            </a:r>
            <a:r>
              <a:rPr lang="en-US" sz="1600">
                <a:latin typeface="Arial" panose="020B0604020202020204" pitchFamily="34" charset="0"/>
                <a:ea typeface="Calibri" panose="020F0502020204030204" pitchFamily="34" charset="0"/>
                <a:cs typeface="Arial" panose="020B0604020202020204" pitchFamily="34" charset="0"/>
              </a:rPr>
              <a:t>/industries/technology-media-and telecommunications/our-insights/the-changing-	market-for-food-delivery#</a:t>
            </a:r>
          </a:p>
        </p:txBody>
      </p:sp>
    </p:spTree>
    <p:extLst>
      <p:ext uri="{BB962C8B-B14F-4D97-AF65-F5344CB8AC3E}">
        <p14:creationId xmlns:p14="http://schemas.microsoft.com/office/powerpoint/2010/main" val="313588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4D7FE5-95F0-4CBD-990B-DB10062B139B}"/>
              </a:ext>
            </a:extLst>
          </p:cNvPr>
          <p:cNvSpPr>
            <a:spLocks noGrp="1"/>
          </p:cNvSpPr>
          <p:nvPr>
            <p:ph type="title" idx="4294967295"/>
          </p:nvPr>
        </p:nvSpPr>
        <p:spPr>
          <a:xfrm>
            <a:off x="-1551215" y="2072823"/>
            <a:ext cx="10150475" cy="3046988"/>
          </a:xfrm>
        </p:spPr>
        <p:txBody>
          <a:bodyPr wrap="square" lIns="0" tIns="0" rIns="0" bIns="0" anchor="t">
            <a:spAutoFit/>
          </a:bodyPr>
          <a:lstStyle/>
          <a:p>
            <a:pPr algn="ctr"/>
            <a:r>
              <a:rPr lang="en-US" sz="6600">
                <a:solidFill>
                  <a:schemeClr val="accent1">
                    <a:lumMod val="50000"/>
                  </a:schemeClr>
                </a:solidFill>
                <a:latin typeface="Arial Black"/>
              </a:rPr>
              <a:t>Question </a:t>
            </a:r>
            <a:br>
              <a:rPr lang="en-US" sz="6600">
                <a:solidFill>
                  <a:schemeClr val="accent1">
                    <a:lumMod val="50000"/>
                  </a:schemeClr>
                </a:solidFill>
                <a:latin typeface="Arial Black"/>
              </a:rPr>
            </a:br>
            <a:r>
              <a:rPr lang="en-US" sz="6600">
                <a:solidFill>
                  <a:schemeClr val="accent1">
                    <a:lumMod val="50000"/>
                  </a:schemeClr>
                </a:solidFill>
                <a:latin typeface="Arial Black"/>
              </a:rPr>
              <a:t>and </a:t>
            </a:r>
            <a:br>
              <a:rPr lang="en-US" sz="6600">
                <a:solidFill>
                  <a:schemeClr val="accent1">
                    <a:lumMod val="50000"/>
                  </a:schemeClr>
                </a:solidFill>
                <a:latin typeface="Arial Black"/>
              </a:rPr>
            </a:br>
            <a:r>
              <a:rPr lang="en-US" sz="6600">
                <a:solidFill>
                  <a:schemeClr val="accent1">
                    <a:lumMod val="50000"/>
                  </a:schemeClr>
                </a:solidFill>
                <a:latin typeface="Arial Black"/>
              </a:rPr>
              <a:t>Answers</a:t>
            </a:r>
          </a:p>
        </p:txBody>
      </p:sp>
      <p:pic>
        <p:nvPicPr>
          <p:cNvPr id="4" name="Picture 4" descr="A close up of a sign&#10;&#10;Description automatically generated">
            <a:extLst>
              <a:ext uri="{FF2B5EF4-FFF2-40B4-BE49-F238E27FC236}">
                <a16:creationId xmlns:a16="http://schemas.microsoft.com/office/drawing/2014/main" xmlns="" id="{50A30079-4506-45E0-8858-DF2F45FD9B1F}"/>
              </a:ext>
            </a:extLst>
          </p:cNvPr>
          <p:cNvPicPr>
            <a:picLocks noChangeAspect="1"/>
          </p:cNvPicPr>
          <p:nvPr/>
        </p:nvPicPr>
        <p:blipFill>
          <a:blip r:embed="rId2"/>
          <a:stretch>
            <a:fillRect/>
          </a:stretch>
        </p:blipFill>
        <p:spPr>
          <a:xfrm>
            <a:off x="6003471" y="1286329"/>
            <a:ext cx="4512128" cy="4512128"/>
          </a:xfrm>
          <a:prstGeom prst="rect">
            <a:avLst/>
          </a:prstGeom>
        </p:spPr>
      </p:pic>
    </p:spTree>
    <p:extLst>
      <p:ext uri="{BB962C8B-B14F-4D97-AF65-F5344CB8AC3E}">
        <p14:creationId xmlns:p14="http://schemas.microsoft.com/office/powerpoint/2010/main" val="41376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8304A0-B6EC-497C-AA1F-B1CD42E90BDA}"/>
              </a:ext>
            </a:extLst>
          </p:cNvPr>
          <p:cNvSpPr>
            <a:spLocks noGrp="1"/>
          </p:cNvSpPr>
          <p:nvPr>
            <p:ph type="title" idx="4294967295"/>
          </p:nvPr>
        </p:nvSpPr>
        <p:spPr>
          <a:xfrm>
            <a:off x="1022048" y="461624"/>
            <a:ext cx="10150475" cy="738188"/>
          </a:xfrm>
        </p:spPr>
        <p:txBody>
          <a:bodyPr wrap="square" lIns="0" tIns="0" rIns="0" bIns="0" anchor="t">
            <a:spAutoFit/>
          </a:bodyPr>
          <a:lstStyle/>
          <a:p>
            <a:r>
              <a:rPr lang="en-US">
                <a:solidFill>
                  <a:schemeClr val="accent2">
                    <a:lumMod val="50000"/>
                  </a:schemeClr>
                </a:solidFill>
              </a:rPr>
              <a:t>Motivation</a:t>
            </a:r>
          </a:p>
        </p:txBody>
      </p:sp>
      <p:pic>
        <p:nvPicPr>
          <p:cNvPr id="3" name="Picture 3" descr="A picture containing screenshot&#10;&#10;Description automatically generated">
            <a:extLst>
              <a:ext uri="{FF2B5EF4-FFF2-40B4-BE49-F238E27FC236}">
                <a16:creationId xmlns:a16="http://schemas.microsoft.com/office/drawing/2014/main" xmlns="" id="{1D6761CF-1404-41DF-B808-1C5CB9FA4F37}"/>
              </a:ext>
            </a:extLst>
          </p:cNvPr>
          <p:cNvPicPr>
            <a:picLocks noChangeAspect="1"/>
          </p:cNvPicPr>
          <p:nvPr/>
        </p:nvPicPr>
        <p:blipFill rotWithShape="1">
          <a:blip r:embed="rId2"/>
          <a:srcRect l="103" t="19678" r="-103" b="22153"/>
          <a:stretch/>
        </p:blipFill>
        <p:spPr>
          <a:xfrm>
            <a:off x="959625" y="1904160"/>
            <a:ext cx="5879558" cy="2840619"/>
          </a:xfrm>
          <a:prstGeom prst="rect">
            <a:avLst/>
          </a:prstGeom>
        </p:spPr>
      </p:pic>
      <p:sp>
        <p:nvSpPr>
          <p:cNvPr id="4" name="TextBox 3">
            <a:extLst>
              <a:ext uri="{FF2B5EF4-FFF2-40B4-BE49-F238E27FC236}">
                <a16:creationId xmlns:a16="http://schemas.microsoft.com/office/drawing/2014/main" xmlns="" id="{0DB7497F-A06F-4D1A-8F1A-FE17F45AE95E}"/>
              </a:ext>
            </a:extLst>
          </p:cNvPr>
          <p:cNvSpPr txBox="1"/>
          <p:nvPr/>
        </p:nvSpPr>
        <p:spPr>
          <a:xfrm>
            <a:off x="1954590" y="4881638"/>
            <a:ext cx="372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Calibri"/>
              </a:rPr>
              <a:t>Reviewed Business by Category</a:t>
            </a:r>
          </a:p>
        </p:txBody>
      </p:sp>
      <p:graphicFrame>
        <p:nvGraphicFramePr>
          <p:cNvPr id="28" name="Diagram 28">
            <a:extLst>
              <a:ext uri="{FF2B5EF4-FFF2-40B4-BE49-F238E27FC236}">
                <a16:creationId xmlns:a16="http://schemas.microsoft.com/office/drawing/2014/main" xmlns="" id="{2E0E7A59-596C-4EEE-863F-94FAD74EDB26}"/>
              </a:ext>
            </a:extLst>
          </p:cNvPr>
          <p:cNvGraphicFramePr/>
          <p:nvPr>
            <p:extLst>
              <p:ext uri="{D42A27DB-BD31-4B8C-83A1-F6EECF244321}">
                <p14:modId xmlns:p14="http://schemas.microsoft.com/office/powerpoint/2010/main" val="3115287999"/>
              </p:ext>
            </p:extLst>
          </p:nvPr>
        </p:nvGraphicFramePr>
        <p:xfrm>
          <a:off x="7087810" y="1902581"/>
          <a:ext cx="4118429" cy="3355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42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35555856-9970-4BC3-9AA9-6A917F53AF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xmlns="" id="{7F487851-BFAF-46D8-A1ED-50CAD6E46F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xmlns="" id="{29790FC8-897C-460B-BA9D-B267A03F8859}"/>
              </a:ext>
            </a:extLst>
          </p:cNvPr>
          <p:cNvSpPr txBox="1"/>
          <p:nvPr/>
        </p:nvSpPr>
        <p:spPr>
          <a:xfrm>
            <a:off x="6091734" y="2761975"/>
            <a:ext cx="5177924" cy="165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6600" kern="1200">
                <a:solidFill>
                  <a:schemeClr val="accent1">
                    <a:lumMod val="50000"/>
                  </a:schemeClr>
                </a:solidFill>
                <a:latin typeface="Arial Black"/>
                <a:ea typeface="+mj-ea"/>
                <a:cs typeface="+mj-cs"/>
              </a:rPr>
              <a:t>Thank You!</a:t>
            </a:r>
            <a:endParaRPr lang="en-US">
              <a:solidFill>
                <a:schemeClr val="accent1">
                  <a:lumMod val="50000"/>
                </a:schemeClr>
              </a:solidFill>
              <a:ea typeface="+mj-ea"/>
              <a:cs typeface="Calibri"/>
            </a:endParaRPr>
          </a:p>
        </p:txBody>
      </p:sp>
      <p:sp>
        <p:nvSpPr>
          <p:cNvPr id="24" name="Freeform 50">
            <a:extLst>
              <a:ext uri="{FF2B5EF4-FFF2-40B4-BE49-F238E27FC236}">
                <a16:creationId xmlns:a16="http://schemas.microsoft.com/office/drawing/2014/main" xmlns="" id="{13722DD7-BA73-4776-93A3-94491FEF72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Handshake">
            <a:extLst>
              <a:ext uri="{FF2B5EF4-FFF2-40B4-BE49-F238E27FC236}">
                <a16:creationId xmlns:a16="http://schemas.microsoft.com/office/drawing/2014/main" xmlns="" id="{06C8AACE-A425-40E1-8431-F9F1B79D3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9874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9866CF3A-3173-4151-B926-63FF8A47F54D}"/>
              </a:ext>
            </a:extLst>
          </p:cNvPr>
          <p:cNvSpPr>
            <a:spLocks noGrp="1"/>
          </p:cNvSpPr>
          <p:nvPr>
            <p:ph type="title" idx="4294967295"/>
          </p:nvPr>
        </p:nvSpPr>
        <p:spPr>
          <a:xfrm>
            <a:off x="901095" y="585107"/>
            <a:ext cx="10150475" cy="757238"/>
          </a:xfrm>
        </p:spPr>
        <p:txBody>
          <a:bodyPr wrap="square" lIns="0" tIns="0" rIns="0" bIns="0" anchor="t">
            <a:spAutoFit/>
          </a:bodyPr>
          <a:lstStyle/>
          <a:p>
            <a:r>
              <a:rPr lang="en-US">
                <a:solidFill>
                  <a:schemeClr val="accent2">
                    <a:lumMod val="50000"/>
                  </a:schemeClr>
                </a:solidFill>
              </a:rPr>
              <a:t>Problem</a:t>
            </a:r>
          </a:p>
        </p:txBody>
      </p:sp>
      <p:sp>
        <p:nvSpPr>
          <p:cNvPr id="7" name="Content Placeholder 2">
            <a:extLst>
              <a:ext uri="{FF2B5EF4-FFF2-40B4-BE49-F238E27FC236}">
                <a16:creationId xmlns:a16="http://schemas.microsoft.com/office/drawing/2014/main" xmlns="" id="{C190D866-A21D-400B-B073-3BBEAB126639}"/>
              </a:ext>
            </a:extLst>
          </p:cNvPr>
          <p:cNvSpPr>
            <a:spLocks noGrp="1"/>
          </p:cNvSpPr>
          <p:nvPr>
            <p:ph sz="half" idx="4294967295"/>
          </p:nvPr>
        </p:nvSpPr>
        <p:spPr>
          <a:xfrm>
            <a:off x="1227666" y="1642156"/>
            <a:ext cx="5945188" cy="5046662"/>
          </a:xfrm>
        </p:spPr>
        <p:txBody>
          <a:bodyPr wrap="square" lIns="0" tIns="0" rIns="0" bIns="0" anchor="t">
            <a:spAutoFit/>
          </a:bodyPr>
          <a:lstStyle/>
          <a:p>
            <a:pPr algn="l">
              <a:lnSpc>
                <a:spcPct val="300000"/>
              </a:lnSpc>
            </a:pPr>
            <a:r>
              <a:rPr lang="en-US" sz="2400"/>
              <a:t>Increase in new restaurants by 6%</a:t>
            </a:r>
            <a:endParaRPr lang="en-US"/>
          </a:p>
          <a:p>
            <a:pPr algn="l">
              <a:lnSpc>
                <a:spcPct val="300000"/>
              </a:lnSpc>
            </a:pPr>
            <a:r>
              <a:rPr lang="en-US" sz="2400"/>
              <a:t>Increase in competition </a:t>
            </a:r>
          </a:p>
          <a:p>
            <a:pPr algn="l">
              <a:lnSpc>
                <a:spcPct val="300000"/>
              </a:lnSpc>
            </a:pPr>
            <a:r>
              <a:rPr lang="en-US" sz="2400"/>
              <a:t>Increase in </a:t>
            </a:r>
            <a:r>
              <a:rPr lang="en-US" sz="2400">
                <a:solidFill>
                  <a:srgbClr val="FF0000"/>
                </a:solidFill>
              </a:rPr>
              <a:t>closure</a:t>
            </a:r>
          </a:p>
          <a:p>
            <a:pPr marL="457200" indent="-457200" algn="l">
              <a:buFont typeface="Wingdings"/>
              <a:buChar char="q"/>
            </a:pPr>
            <a:endParaRPr lang="en-US"/>
          </a:p>
          <a:p>
            <a:pPr marL="457200" indent="-457200" algn="l">
              <a:buFont typeface="Wingdings"/>
              <a:buChar char="q"/>
            </a:pPr>
            <a:endParaRPr lang="en-US"/>
          </a:p>
          <a:p>
            <a:pPr marL="457200" indent="-457200" algn="l">
              <a:buFont typeface="Wingdings"/>
              <a:buChar char="q"/>
            </a:pPr>
            <a:endParaRPr lang="en-US"/>
          </a:p>
          <a:p>
            <a:endParaRPr lang="en-US"/>
          </a:p>
        </p:txBody>
      </p:sp>
      <p:graphicFrame>
        <p:nvGraphicFramePr>
          <p:cNvPr id="3" name="Table 2">
            <a:extLst>
              <a:ext uri="{FF2B5EF4-FFF2-40B4-BE49-F238E27FC236}">
                <a16:creationId xmlns:a16="http://schemas.microsoft.com/office/drawing/2014/main" xmlns="" id="{C7184F92-0859-4304-9896-57B1DED254EB}"/>
              </a:ext>
            </a:extLst>
          </p:cNvPr>
          <p:cNvGraphicFramePr>
            <a:graphicFrameLocks noGrp="1"/>
          </p:cNvGraphicFramePr>
          <p:nvPr>
            <p:extLst>
              <p:ext uri="{D42A27DB-BD31-4B8C-83A1-F6EECF244321}">
                <p14:modId xmlns:p14="http://schemas.microsoft.com/office/powerpoint/2010/main" val="3387755210"/>
              </p:ext>
            </p:extLst>
          </p:nvPr>
        </p:nvGraphicFramePr>
        <p:xfrm>
          <a:off x="6241143" y="2074333"/>
          <a:ext cx="5367872" cy="2995293"/>
        </p:xfrm>
        <a:graphic>
          <a:graphicData uri="http://schemas.openxmlformats.org/drawingml/2006/table">
            <a:tbl>
              <a:tblPr firstRow="1" bandRow="1">
                <a:tableStyleId>{125E5076-3810-47DD-B79F-674D7AD40C01}</a:tableStyleId>
              </a:tblPr>
              <a:tblGrid>
                <a:gridCol w="1825343">
                  <a:extLst>
                    <a:ext uri="{9D8B030D-6E8A-4147-A177-3AD203B41FA5}">
                      <a16:colId xmlns:a16="http://schemas.microsoft.com/office/drawing/2014/main" xmlns="" val="3629744419"/>
                    </a:ext>
                  </a:extLst>
                </a:gridCol>
                <a:gridCol w="1825343">
                  <a:extLst>
                    <a:ext uri="{9D8B030D-6E8A-4147-A177-3AD203B41FA5}">
                      <a16:colId xmlns:a16="http://schemas.microsoft.com/office/drawing/2014/main" xmlns="" val="3362860616"/>
                    </a:ext>
                  </a:extLst>
                </a:gridCol>
                <a:gridCol w="1717186">
                  <a:extLst>
                    <a:ext uri="{9D8B030D-6E8A-4147-A177-3AD203B41FA5}">
                      <a16:colId xmlns:a16="http://schemas.microsoft.com/office/drawing/2014/main" xmlns="" val="92496493"/>
                    </a:ext>
                  </a:extLst>
                </a:gridCol>
              </a:tblGrid>
              <a:tr h="793705">
                <a:tc>
                  <a:txBody>
                    <a:bodyPr/>
                    <a:lstStyle/>
                    <a:p>
                      <a:pPr lvl="0" algn="ctr">
                        <a:buNone/>
                      </a:pPr>
                      <a:endParaRPr lang="en-US" sz="2000" b="1">
                        <a:effectLst/>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2018</a:t>
                      </a:r>
                      <a:endParaRPr lang="en-US" sz="2000" b="1">
                        <a:solidFill>
                          <a:schemeClr val="accent3">
                            <a:lumMod val="40000"/>
                            <a:lumOff val="60000"/>
                          </a:schemeClr>
                        </a:solidFill>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2019</a:t>
                      </a:r>
                      <a:endParaRPr lang="en-US" sz="2000" b="1">
                        <a:solidFill>
                          <a:schemeClr val="accent3">
                            <a:lumMod val="40000"/>
                            <a:lumOff val="60000"/>
                          </a:schemeClr>
                        </a:solidFill>
                        <a:latin typeface="Arial"/>
                      </a:endParaRPr>
                    </a:p>
                  </a:txBody>
                  <a:tcPr marL="162866" marR="97719" marT="97719" marB="97719" anchor="ctr"/>
                </a:tc>
                <a:extLst>
                  <a:ext uri="{0D108BD9-81ED-4DB2-BD59-A6C34878D82A}">
                    <a16:rowId xmlns:a16="http://schemas.microsoft.com/office/drawing/2014/main" xmlns="" val="1668032815"/>
                  </a:ext>
                </a:extLst>
              </a:tr>
              <a:tr h="878746">
                <a:tc>
                  <a:txBody>
                    <a:bodyPr/>
                    <a:lstStyle/>
                    <a:p>
                      <a:pPr lvl="0" algn="ctr">
                        <a:buNone/>
                      </a:pPr>
                      <a:r>
                        <a:rPr lang="en-US" sz="2000" b="1">
                          <a:solidFill>
                            <a:schemeClr val="accent3">
                              <a:lumMod val="40000"/>
                              <a:lumOff val="60000"/>
                            </a:schemeClr>
                          </a:solidFill>
                          <a:effectLst/>
                          <a:latin typeface="Arial"/>
                        </a:rPr>
                        <a:t>Number Of Restaurants</a:t>
                      </a:r>
                    </a:p>
                  </a:txBody>
                  <a:tcPr marL="162866" marR="84690" marT="84690" marB="84690" anchor="ctr"/>
                </a:tc>
                <a:tc>
                  <a:txBody>
                    <a:bodyPr/>
                    <a:lstStyle/>
                    <a:p>
                      <a:pPr algn="ctr"/>
                      <a:r>
                        <a:rPr lang="en-US" sz="2000" b="1">
                          <a:effectLst/>
                          <a:latin typeface="Arial"/>
                        </a:rPr>
                        <a:t>33,110</a:t>
                      </a:r>
                    </a:p>
                  </a:txBody>
                  <a:tcPr marL="162866" marR="84690" marT="84690" marB="84690" anchor="ctr"/>
                </a:tc>
                <a:tc>
                  <a:txBody>
                    <a:bodyPr/>
                    <a:lstStyle/>
                    <a:p>
                      <a:pPr algn="ctr"/>
                      <a:r>
                        <a:rPr lang="en-US" sz="2000" b="1">
                          <a:effectLst/>
                          <a:latin typeface="Arial"/>
                        </a:rPr>
                        <a:t>35,305</a:t>
                      </a:r>
                    </a:p>
                  </a:txBody>
                  <a:tcPr marL="162866" marR="84690" marT="84690" marB="84690" anchor="ctr"/>
                </a:tc>
                <a:extLst>
                  <a:ext uri="{0D108BD9-81ED-4DB2-BD59-A6C34878D82A}">
                    <a16:rowId xmlns:a16="http://schemas.microsoft.com/office/drawing/2014/main" xmlns="" val="2309128233"/>
                  </a:ext>
                </a:extLst>
              </a:tr>
              <a:tr h="661421">
                <a:tc>
                  <a:txBody>
                    <a:bodyPr/>
                    <a:lstStyle/>
                    <a:p>
                      <a:pPr lvl="0" algn="ctr">
                        <a:buNone/>
                      </a:pPr>
                      <a:r>
                        <a:rPr lang="en-US" sz="2000" b="1">
                          <a:solidFill>
                            <a:schemeClr val="accent3">
                              <a:lumMod val="40000"/>
                              <a:lumOff val="60000"/>
                            </a:schemeClr>
                          </a:solidFill>
                          <a:effectLst/>
                          <a:latin typeface="Arial"/>
                        </a:rPr>
                        <a:t>Open</a:t>
                      </a:r>
                    </a:p>
                  </a:txBody>
                  <a:tcPr marL="162866" marR="84690" marT="84690" marB="84690" anchor="ctr"/>
                </a:tc>
                <a:tc>
                  <a:txBody>
                    <a:bodyPr/>
                    <a:lstStyle/>
                    <a:p>
                      <a:pPr algn="ctr"/>
                      <a:r>
                        <a:rPr lang="en-US" sz="2000" b="1">
                          <a:effectLst/>
                          <a:latin typeface="Arial"/>
                        </a:rPr>
                        <a:t>23,118</a:t>
                      </a:r>
                    </a:p>
                  </a:txBody>
                  <a:tcPr marL="162866" marR="84690" marT="84690" marB="84690" anchor="ctr"/>
                </a:tc>
                <a:tc>
                  <a:txBody>
                    <a:bodyPr/>
                    <a:lstStyle/>
                    <a:p>
                      <a:pPr algn="ctr"/>
                      <a:r>
                        <a:rPr lang="en-US" sz="2000" b="1">
                          <a:effectLst/>
                          <a:latin typeface="Arial"/>
                        </a:rPr>
                        <a:t>23,867</a:t>
                      </a:r>
                    </a:p>
                  </a:txBody>
                  <a:tcPr marL="162866" marR="84690" marT="84690" marB="84690" anchor="ctr"/>
                </a:tc>
                <a:extLst>
                  <a:ext uri="{0D108BD9-81ED-4DB2-BD59-A6C34878D82A}">
                    <a16:rowId xmlns:a16="http://schemas.microsoft.com/office/drawing/2014/main" xmlns="" val="1439707122"/>
                  </a:ext>
                </a:extLst>
              </a:tr>
              <a:tr h="661421">
                <a:tc>
                  <a:txBody>
                    <a:bodyPr/>
                    <a:lstStyle/>
                    <a:p>
                      <a:pPr lvl="0" algn="ctr">
                        <a:buNone/>
                      </a:pPr>
                      <a:r>
                        <a:rPr lang="en-US" sz="2000" b="1">
                          <a:solidFill>
                            <a:schemeClr val="accent3">
                              <a:lumMod val="40000"/>
                              <a:lumOff val="60000"/>
                            </a:schemeClr>
                          </a:solidFill>
                          <a:effectLst/>
                          <a:latin typeface="Arial"/>
                        </a:rPr>
                        <a:t>Closed</a:t>
                      </a:r>
                    </a:p>
                  </a:txBody>
                  <a:tcPr marL="162866" marR="84690" marT="84690" marB="84690" anchor="ctr"/>
                </a:tc>
                <a:tc>
                  <a:txBody>
                    <a:bodyPr/>
                    <a:lstStyle/>
                    <a:p>
                      <a:pPr algn="ctr"/>
                      <a:r>
                        <a:rPr lang="en-US" sz="2000" b="1">
                          <a:effectLst/>
                          <a:latin typeface="Arial"/>
                        </a:rPr>
                        <a:t>9,992</a:t>
                      </a:r>
                    </a:p>
                  </a:txBody>
                  <a:tcPr marL="162866" marR="84690" marT="84690" marB="84690" anchor="ctr"/>
                </a:tc>
                <a:tc>
                  <a:txBody>
                    <a:bodyPr/>
                    <a:lstStyle/>
                    <a:p>
                      <a:pPr algn="ctr"/>
                      <a:r>
                        <a:rPr lang="en-US" sz="2000" b="1">
                          <a:effectLst/>
                          <a:latin typeface="Arial"/>
                        </a:rPr>
                        <a:t>11,438</a:t>
                      </a:r>
                    </a:p>
                  </a:txBody>
                  <a:tcPr marL="162866" marR="84690" marT="84690" marB="84690" anchor="ctr"/>
                </a:tc>
                <a:extLst>
                  <a:ext uri="{0D108BD9-81ED-4DB2-BD59-A6C34878D82A}">
                    <a16:rowId xmlns:a16="http://schemas.microsoft.com/office/drawing/2014/main" xmlns="" val="388936068"/>
                  </a:ext>
                </a:extLst>
              </a:tr>
            </a:tbl>
          </a:graphicData>
        </a:graphic>
      </p:graphicFrame>
      <p:sp>
        <p:nvSpPr>
          <p:cNvPr id="4" name="TextBox 3">
            <a:extLst>
              <a:ext uri="{FF2B5EF4-FFF2-40B4-BE49-F238E27FC236}">
                <a16:creationId xmlns:a16="http://schemas.microsoft.com/office/drawing/2014/main" xmlns="" id="{F8444B81-FC96-4760-A714-D1A710E550A6}"/>
              </a:ext>
            </a:extLst>
          </p:cNvPr>
          <p:cNvSpPr txBox="1"/>
          <p:nvPr/>
        </p:nvSpPr>
        <p:spPr>
          <a:xfrm>
            <a:off x="1626178" y="6067233"/>
            <a:ext cx="10683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Note:</a:t>
            </a:r>
            <a:r>
              <a:rPr lang="en-US" i="1"/>
              <a:t> This calculation only applies to restaurants on Yelp. Not all restaurants sign up on Yelp</a:t>
            </a:r>
          </a:p>
        </p:txBody>
      </p:sp>
      <p:sp>
        <p:nvSpPr>
          <p:cNvPr id="2" name="Flowchart: Decision 1">
            <a:extLst>
              <a:ext uri="{FF2B5EF4-FFF2-40B4-BE49-F238E27FC236}">
                <a16:creationId xmlns:a16="http://schemas.microsoft.com/office/drawing/2014/main" xmlns="" id="{8BF2BBF9-F987-4B16-90E0-2A98A8477B42}"/>
              </a:ext>
            </a:extLst>
          </p:cNvPr>
          <p:cNvSpPr/>
          <p:nvPr/>
        </p:nvSpPr>
        <p:spPr>
          <a:xfrm>
            <a:off x="651025" y="2223090"/>
            <a:ext cx="417285" cy="36890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xmlns="" id="{646CE5A7-AB28-4E8B-A03D-B41712798773}"/>
              </a:ext>
            </a:extLst>
          </p:cNvPr>
          <p:cNvSpPr/>
          <p:nvPr/>
        </p:nvSpPr>
        <p:spPr>
          <a:xfrm>
            <a:off x="597806" y="3240299"/>
            <a:ext cx="471714" cy="374951"/>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xmlns="" id="{B4845F8D-E509-4BD2-B956-3E34B960A9C3}"/>
              </a:ext>
            </a:extLst>
          </p:cNvPr>
          <p:cNvSpPr/>
          <p:nvPr/>
        </p:nvSpPr>
        <p:spPr>
          <a:xfrm>
            <a:off x="599016" y="4366366"/>
            <a:ext cx="471713" cy="374952"/>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9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xmlns="" id="{1D157E88-9B31-4EEA-B5DD-CC10999A9F53}"/>
              </a:ext>
            </a:extLst>
          </p:cNvPr>
          <p:cNvSpPr txBox="1"/>
          <p:nvPr/>
        </p:nvSpPr>
        <p:spPr>
          <a:xfrm>
            <a:off x="385343" y="443917"/>
            <a:ext cx="7765412" cy="763029"/>
          </a:xfrm>
          <a:prstGeom prst="rect">
            <a:avLst/>
          </a:prstGeom>
        </p:spPr>
        <p:txBody>
          <a:bodyPr vert="horz" wrap="square" lIns="0" tIns="95250" rIns="0" bIns="0" rtlCol="0" anchor="t">
            <a:spAutoFit/>
          </a:bodyPr>
          <a:lstStyle/>
          <a:p>
            <a:pPr marL="12700" marR="5080" indent="592455">
              <a:lnSpc>
                <a:spcPts val="5190"/>
              </a:lnSpc>
              <a:spcBef>
                <a:spcPts val="750"/>
              </a:spcBef>
            </a:pPr>
            <a:r>
              <a:rPr lang="en-US" sz="4800" spc="-5">
                <a:solidFill>
                  <a:schemeClr val="accent2">
                    <a:lumMod val="50000"/>
                  </a:schemeClr>
                </a:solidFill>
                <a:latin typeface="Arial"/>
                <a:cs typeface="Arial"/>
              </a:rPr>
              <a:t>Problem</a:t>
            </a:r>
          </a:p>
        </p:txBody>
      </p:sp>
      <p:sp>
        <p:nvSpPr>
          <p:cNvPr id="2" name="TextBox 1">
            <a:extLst>
              <a:ext uri="{FF2B5EF4-FFF2-40B4-BE49-F238E27FC236}">
                <a16:creationId xmlns:a16="http://schemas.microsoft.com/office/drawing/2014/main" xmlns="" id="{E54505C7-0972-4C8E-99F2-036F28C7D717}"/>
              </a:ext>
            </a:extLst>
          </p:cNvPr>
          <p:cNvSpPr txBox="1"/>
          <p:nvPr/>
        </p:nvSpPr>
        <p:spPr>
          <a:xfrm>
            <a:off x="1400560" y="1591186"/>
            <a:ext cx="6092529" cy="43396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latin typeface="Arial"/>
              <a:cs typeface="Calibri"/>
            </a:endParaRPr>
          </a:p>
          <a:p>
            <a:r>
              <a:rPr lang="en-US" sz="2000">
                <a:latin typeface="Arial"/>
                <a:ea typeface="+mn-lt"/>
                <a:cs typeface="+mn-lt"/>
              </a:rPr>
              <a:t>The restaurant industry sees a 1% - 1.2% yearly increase in restaurants.</a:t>
            </a:r>
            <a:endParaRPr lang="en-US" sz="2000">
              <a:latin typeface="Arial" panose="020B0604020202020204" pitchFamily="34" charset="0"/>
              <a:ea typeface="+mn-lt"/>
              <a:cs typeface="Arial" panose="020B0604020202020204" pitchFamily="34" charset="0"/>
            </a:endParaRPr>
          </a:p>
          <a:p>
            <a:endParaRPr lang="en-US" sz="2000">
              <a:latin typeface="Arial"/>
              <a:ea typeface="+mn-lt"/>
              <a:cs typeface="+mn-lt"/>
            </a:endParaRPr>
          </a:p>
          <a:p>
            <a:pPr marL="285750" indent="-285750">
              <a:buFont typeface="Wingdings"/>
              <a:buChar char="q"/>
            </a:pPr>
            <a:endParaRPr lang="en-US" sz="2000">
              <a:latin typeface="Arial"/>
              <a:ea typeface="+mn-lt"/>
              <a:cs typeface="+mn-lt"/>
            </a:endParaRPr>
          </a:p>
          <a:p>
            <a:r>
              <a:rPr lang="en-US" sz="2000">
                <a:latin typeface="Arial"/>
                <a:ea typeface="+mn-lt"/>
                <a:cs typeface="+mn-lt"/>
              </a:rPr>
              <a:t>Restaurants that cannot compete also close each year.</a:t>
            </a:r>
            <a:endParaRPr lang="en-US" sz="2000">
              <a:latin typeface="Arial"/>
              <a:cs typeface="Calibri"/>
            </a:endParaRPr>
          </a:p>
          <a:p>
            <a:endParaRPr lang="en-US" sz="2000">
              <a:latin typeface="Arial"/>
              <a:ea typeface="+mn-lt"/>
              <a:cs typeface="+mn-lt"/>
            </a:endParaRPr>
          </a:p>
          <a:p>
            <a:endParaRPr lang="en-US" sz="2000">
              <a:latin typeface="Arial"/>
              <a:ea typeface="+mn-lt"/>
              <a:cs typeface="+mn-lt"/>
            </a:endParaRPr>
          </a:p>
          <a:p>
            <a:r>
              <a:rPr lang="en-US" sz="2000">
                <a:latin typeface="Arial"/>
                <a:ea typeface="+mn-lt"/>
                <a:cs typeface="+mn-lt"/>
              </a:rPr>
              <a:t>In the spring of 2018, the U.S. restaurant count decreased by 1% from the year before.</a:t>
            </a:r>
            <a:endParaRPr lang="en-US">
              <a:cs typeface="Calibri"/>
            </a:endParaRPr>
          </a:p>
          <a:p>
            <a:endParaRPr lang="en-US" sz="2000">
              <a:latin typeface="Arial"/>
              <a:ea typeface="+mn-lt"/>
              <a:cs typeface="Times New Roman"/>
            </a:endParaRPr>
          </a:p>
          <a:p>
            <a:pPr marL="285750" indent="-285750">
              <a:buFont typeface="Wingdings"/>
              <a:buChar char="q"/>
            </a:pPr>
            <a:endParaRPr lang="en-US">
              <a:latin typeface="Calibri"/>
              <a:cs typeface="Calibri"/>
            </a:endParaRPr>
          </a:p>
          <a:p>
            <a:endParaRPr lang="en-US">
              <a:latin typeface="Calibri"/>
              <a:cs typeface="Calibri"/>
            </a:endParaRPr>
          </a:p>
        </p:txBody>
      </p:sp>
      <p:pic>
        <p:nvPicPr>
          <p:cNvPr id="3" name="Picture 3" descr="A picture containing shirt&#10;&#10;Description automatically generated">
            <a:extLst>
              <a:ext uri="{FF2B5EF4-FFF2-40B4-BE49-F238E27FC236}">
                <a16:creationId xmlns:a16="http://schemas.microsoft.com/office/drawing/2014/main" xmlns="" id="{54383FDC-F814-4A05-8891-D7276D0B5505}"/>
              </a:ext>
            </a:extLst>
          </p:cNvPr>
          <p:cNvPicPr>
            <a:picLocks noChangeAspect="1"/>
          </p:cNvPicPr>
          <p:nvPr/>
        </p:nvPicPr>
        <p:blipFill>
          <a:blip r:embed="rId2"/>
          <a:stretch>
            <a:fillRect/>
          </a:stretch>
        </p:blipFill>
        <p:spPr>
          <a:xfrm>
            <a:off x="6949925" y="980923"/>
            <a:ext cx="4757056" cy="4763104"/>
          </a:xfrm>
          <a:prstGeom prst="rect">
            <a:avLst/>
          </a:prstGeom>
        </p:spPr>
      </p:pic>
      <p:sp>
        <p:nvSpPr>
          <p:cNvPr id="4" name="Flowchart: Decision 3">
            <a:extLst>
              <a:ext uri="{FF2B5EF4-FFF2-40B4-BE49-F238E27FC236}">
                <a16:creationId xmlns:a16="http://schemas.microsoft.com/office/drawing/2014/main" xmlns="" id="{42AF0213-86F6-434A-BD0B-0C792CB84DE2}"/>
              </a:ext>
            </a:extLst>
          </p:cNvPr>
          <p:cNvSpPr/>
          <p:nvPr/>
        </p:nvSpPr>
        <p:spPr>
          <a:xfrm>
            <a:off x="747786" y="2126327"/>
            <a:ext cx="477762"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xmlns="" id="{1F8241E2-3F4F-424F-B27A-50B02BA4BD86}"/>
              </a:ext>
            </a:extLst>
          </p:cNvPr>
          <p:cNvSpPr/>
          <p:nvPr/>
        </p:nvSpPr>
        <p:spPr>
          <a:xfrm>
            <a:off x="748996" y="3270538"/>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xmlns="" id="{89552016-74D7-4A42-816E-DBDC6E4C8E88}"/>
              </a:ext>
            </a:extLst>
          </p:cNvPr>
          <p:cNvSpPr/>
          <p:nvPr/>
        </p:nvSpPr>
        <p:spPr>
          <a:xfrm>
            <a:off x="748995" y="4474013"/>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D82DA8F5-5C2B-0D47-9042-2C53B04EEB98}"/>
              </a:ext>
            </a:extLst>
          </p:cNvPr>
          <p:cNvSpPr/>
          <p:nvPr/>
        </p:nvSpPr>
        <p:spPr>
          <a:xfrm>
            <a:off x="417941" y="6089036"/>
            <a:ext cx="1679242" cy="369332"/>
          </a:xfrm>
          <a:prstGeom prst="rect">
            <a:avLst/>
          </a:prstGeom>
        </p:spPr>
        <p:txBody>
          <a:bodyPr wrap="none" anchor="t">
            <a:spAutoFit/>
          </a:bodyPr>
          <a:lstStyle/>
          <a:p>
            <a:r>
              <a:rPr lang="en-US" i="1">
                <a:latin typeface="Calibri"/>
                <a:cs typeface="Arial"/>
              </a:rPr>
              <a:t>(</a:t>
            </a:r>
            <a:r>
              <a:rPr lang="en-US" i="1" err="1">
                <a:latin typeface="Calibri"/>
                <a:cs typeface="Arial"/>
              </a:rPr>
              <a:t>McLynn</a:t>
            </a:r>
            <a:r>
              <a:rPr lang="en-US" i="1">
                <a:latin typeface="Calibri"/>
                <a:cs typeface="Arial"/>
              </a:rPr>
              <a:t>, 2018)</a:t>
            </a:r>
            <a:r>
              <a:rPr lang="en-US">
                <a:latin typeface="Calibri"/>
                <a:cs typeface="Arial"/>
              </a:rPr>
              <a:t> </a:t>
            </a:r>
            <a:endParaRPr lang="en-US">
              <a:latin typeface="Calibri"/>
            </a:endParaRPr>
          </a:p>
        </p:txBody>
      </p:sp>
    </p:spTree>
    <p:extLst>
      <p:ext uri="{BB962C8B-B14F-4D97-AF65-F5344CB8AC3E}">
        <p14:creationId xmlns:p14="http://schemas.microsoft.com/office/powerpoint/2010/main" val="41323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drawing of a cartoon character&#10;&#10;Description automatically generated">
            <a:extLst>
              <a:ext uri="{FF2B5EF4-FFF2-40B4-BE49-F238E27FC236}">
                <a16:creationId xmlns:a16="http://schemas.microsoft.com/office/drawing/2014/main" xmlns="" id="{F8F70B60-2128-4BB0-86D2-DC2300745C5D}"/>
              </a:ext>
            </a:extLst>
          </p:cNvPr>
          <p:cNvPicPr>
            <a:picLocks noChangeAspect="1"/>
          </p:cNvPicPr>
          <p:nvPr/>
        </p:nvPicPr>
        <p:blipFill>
          <a:blip r:embed="rId2"/>
          <a:stretch>
            <a:fillRect/>
          </a:stretch>
        </p:blipFill>
        <p:spPr>
          <a:xfrm>
            <a:off x="3224064" y="1714237"/>
            <a:ext cx="5085994" cy="3353802"/>
          </a:xfrm>
          <a:prstGeom prst="rect">
            <a:avLst/>
          </a:prstGeom>
        </p:spPr>
      </p:pic>
      <p:sp>
        <p:nvSpPr>
          <p:cNvPr id="2" name="Title 1">
            <a:extLst>
              <a:ext uri="{FF2B5EF4-FFF2-40B4-BE49-F238E27FC236}">
                <a16:creationId xmlns:a16="http://schemas.microsoft.com/office/drawing/2014/main" xmlns="" id="{DFE995E3-CA09-4250-A913-C143B5EDCA8E}"/>
              </a:ext>
            </a:extLst>
          </p:cNvPr>
          <p:cNvSpPr>
            <a:spLocks noGrp="1"/>
          </p:cNvSpPr>
          <p:nvPr>
            <p:ph type="title" idx="4294967295"/>
          </p:nvPr>
        </p:nvSpPr>
        <p:spPr>
          <a:xfrm>
            <a:off x="556381" y="489470"/>
            <a:ext cx="10150475" cy="1477963"/>
          </a:xfrm>
        </p:spPr>
        <p:txBody>
          <a:bodyPr wrap="square" lIns="0" tIns="0" rIns="0" bIns="0" anchor="t">
            <a:spAutoFit/>
          </a:bodyPr>
          <a:lstStyle/>
          <a:p>
            <a:pPr algn="l"/>
            <a:r>
              <a:rPr lang="en-US">
                <a:solidFill>
                  <a:schemeClr val="accent2">
                    <a:lumMod val="50000"/>
                  </a:schemeClr>
                </a:solidFill>
              </a:rPr>
              <a:t>Research Questions</a:t>
            </a:r>
          </a:p>
          <a:p>
            <a:endParaRPr lang="en-US"/>
          </a:p>
        </p:txBody>
      </p:sp>
      <p:sp>
        <p:nvSpPr>
          <p:cNvPr id="3" name="TextBox 2">
            <a:extLst>
              <a:ext uri="{FF2B5EF4-FFF2-40B4-BE49-F238E27FC236}">
                <a16:creationId xmlns:a16="http://schemas.microsoft.com/office/drawing/2014/main" xmlns="" id="{FBA005F8-5149-4C53-AD24-AC69112E67BE}"/>
              </a:ext>
            </a:extLst>
          </p:cNvPr>
          <p:cNvSpPr txBox="1"/>
          <p:nvPr/>
        </p:nvSpPr>
        <p:spPr>
          <a:xfrm>
            <a:off x="7023899" y="2610441"/>
            <a:ext cx="33556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important factors contribute to operation or closure of a restaurant? </a:t>
            </a:r>
            <a:r>
              <a:rPr lang="en-US" sz="2400">
                <a:latin typeface="Arial"/>
                <a:cs typeface="Arial"/>
              </a:rPr>
              <a:t>​</a:t>
            </a:r>
            <a:endParaRPr lang="en-US">
              <a:cs typeface="Calibri"/>
            </a:endParaRPr>
          </a:p>
        </p:txBody>
      </p:sp>
      <p:sp>
        <p:nvSpPr>
          <p:cNvPr id="4" name="TextBox 3">
            <a:extLst>
              <a:ext uri="{FF2B5EF4-FFF2-40B4-BE49-F238E27FC236}">
                <a16:creationId xmlns:a16="http://schemas.microsoft.com/office/drawing/2014/main" xmlns="" id="{F196326C-D4EB-430D-AE1F-E31CDADF8DCB}"/>
              </a:ext>
            </a:extLst>
          </p:cNvPr>
          <p:cNvSpPr txBox="1"/>
          <p:nvPr/>
        </p:nvSpPr>
        <p:spPr>
          <a:xfrm>
            <a:off x="2171571" y="5152993"/>
            <a:ext cx="34804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How do these attributes impact the closure of a restaurant?</a:t>
            </a:r>
            <a:r>
              <a:rPr lang="en-US" sz="2400">
                <a:latin typeface="Arial"/>
                <a:cs typeface="Arial"/>
              </a:rPr>
              <a:t> ​</a:t>
            </a:r>
          </a:p>
        </p:txBody>
      </p:sp>
      <p:sp>
        <p:nvSpPr>
          <p:cNvPr id="7" name="TextBox 6">
            <a:extLst>
              <a:ext uri="{FF2B5EF4-FFF2-40B4-BE49-F238E27FC236}">
                <a16:creationId xmlns:a16="http://schemas.microsoft.com/office/drawing/2014/main" xmlns="" id="{4A9E5167-89B2-49B8-8853-EAEB9B5D0C52}"/>
              </a:ext>
            </a:extLst>
          </p:cNvPr>
          <p:cNvSpPr txBox="1"/>
          <p:nvPr/>
        </p:nvSpPr>
        <p:spPr>
          <a:xfrm>
            <a:off x="2310482" y="2233748"/>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have others found concerning this topic?</a:t>
            </a:r>
            <a:endParaRPr lang="en-US" sz="2000"/>
          </a:p>
        </p:txBody>
      </p:sp>
    </p:spTree>
    <p:extLst>
      <p:ext uri="{BB962C8B-B14F-4D97-AF65-F5344CB8AC3E}">
        <p14:creationId xmlns:p14="http://schemas.microsoft.com/office/powerpoint/2010/main" val="2722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7B3D0E0E-F0D3-CF47-AF35-67026D30A873}"/>
              </a:ext>
            </a:extLst>
          </p:cNvPr>
          <p:cNvSpPr>
            <a:spLocks noGrp="1"/>
          </p:cNvSpPr>
          <p:nvPr>
            <p:ph type="title"/>
          </p:nvPr>
        </p:nvSpPr>
        <p:spPr>
          <a:xfrm>
            <a:off x="3073854" y="2413981"/>
            <a:ext cx="6105194" cy="2031055"/>
          </a:xfrm>
        </p:spPr>
        <p:txBody>
          <a:bodyPr vert="horz" lIns="91440" tIns="45720" rIns="91440" bIns="45720" rtlCol="0" anchor="b">
            <a:noAutofit/>
          </a:bodyPr>
          <a:lstStyle/>
          <a:p>
            <a:pPr algn="ctr" rtl="0">
              <a:lnSpc>
                <a:spcPct val="90000"/>
              </a:lnSpc>
              <a:spcBef>
                <a:spcPct val="0"/>
              </a:spcBef>
            </a:pPr>
            <a:r>
              <a:rPr lang="en-US" sz="6600" kern="1200">
                <a:solidFill>
                  <a:srgbClr val="FFFFFF"/>
                </a:solidFill>
                <a:latin typeface="Arial Black"/>
                <a:cs typeface="+mj-cs"/>
              </a:rPr>
              <a:t>Literature</a:t>
            </a:r>
            <a:r>
              <a:rPr lang="en-US" sz="7200" kern="1200">
                <a:solidFill>
                  <a:srgbClr val="FFFFFF"/>
                </a:solidFill>
                <a:latin typeface="Arial Black"/>
                <a:cs typeface="+mj-cs"/>
              </a:rPr>
              <a:t> </a:t>
            </a:r>
            <a:r>
              <a:rPr lang="en-US" sz="6600" kern="1200">
                <a:solidFill>
                  <a:srgbClr val="FFFFFF"/>
                </a:solidFill>
                <a:latin typeface="Arial Black"/>
                <a:cs typeface="+mj-cs"/>
              </a:rPr>
              <a:t>Review</a:t>
            </a:r>
          </a:p>
        </p:txBody>
      </p:sp>
    </p:spTree>
    <p:extLst>
      <p:ext uri="{BB962C8B-B14F-4D97-AF65-F5344CB8AC3E}">
        <p14:creationId xmlns:p14="http://schemas.microsoft.com/office/powerpoint/2010/main" val="243468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1781</Words>
  <Application>Microsoft Office PowerPoint</Application>
  <PresentationFormat>Custom</PresentationFormat>
  <Paragraphs>879</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Agenda</vt:lpstr>
      <vt:lpstr>Introduction</vt:lpstr>
      <vt:lpstr>Company Background</vt:lpstr>
      <vt:lpstr>Motivation</vt:lpstr>
      <vt:lpstr>Problem</vt:lpstr>
      <vt:lpstr>PowerPoint Presentation</vt:lpstr>
      <vt:lpstr>Research Questions </vt:lpstr>
      <vt:lpstr>Literature Review</vt:lpstr>
      <vt:lpstr>Literature Review</vt:lpstr>
      <vt:lpstr>Literature Review</vt:lpstr>
      <vt:lpstr>Data Understanding  and  Data Cleaning</vt:lpstr>
      <vt:lpstr>PowerPoint Presentation</vt:lpstr>
      <vt:lpstr>Data Cleaning</vt:lpstr>
      <vt:lpstr>Data Understanding</vt:lpstr>
      <vt:lpstr>Data Understanding</vt:lpstr>
      <vt:lpstr>Data Understanding</vt:lpstr>
      <vt:lpstr>Data Understanding</vt:lpstr>
      <vt:lpstr>Variable Worth Plot</vt:lpstr>
      <vt:lpstr>Exploratory  Analysis</vt:lpstr>
      <vt:lpstr>Target Variable "Is_Open"</vt:lpstr>
      <vt:lpstr>Is_Chain</vt:lpstr>
      <vt:lpstr>Delivery</vt:lpstr>
      <vt:lpstr>Fast Food</vt:lpstr>
      <vt:lpstr>Entertainment</vt:lpstr>
      <vt:lpstr>Good for Dinner</vt:lpstr>
      <vt:lpstr>Postal Codes</vt:lpstr>
      <vt:lpstr>Review Count and Chain Count</vt:lpstr>
      <vt:lpstr>Review Count and Chain Count</vt:lpstr>
      <vt:lpstr>Transformation</vt:lpstr>
      <vt:lpstr>Review Count vs. Is_Open T-test</vt:lpstr>
      <vt:lpstr>One Way Anova Test</vt:lpstr>
      <vt:lpstr>POST HOC Analysis</vt:lpstr>
      <vt:lpstr>Modeling  and Evaluation</vt:lpstr>
      <vt:lpstr>Modeling</vt:lpstr>
      <vt:lpstr>Decision Tree</vt:lpstr>
      <vt:lpstr>Stepwise Regression</vt:lpstr>
      <vt:lpstr>Stepwise Regression</vt:lpstr>
      <vt:lpstr>Stepwise Regression</vt:lpstr>
      <vt:lpstr>Evaluation </vt:lpstr>
      <vt:lpstr>Evaluation</vt:lpstr>
      <vt:lpstr>The Champion Model</vt:lpstr>
      <vt:lpstr>The Champion Model</vt:lpstr>
      <vt:lpstr>Conclusion  and Recommendations</vt:lpstr>
      <vt:lpstr>Conclusion</vt:lpstr>
      <vt:lpstr>Recommendations</vt:lpstr>
      <vt:lpstr>References</vt:lpstr>
      <vt:lpstr>References</vt:lpstr>
      <vt:lpstr>Question  and  Answers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Kisten Dobrinski</dc:creator>
  <cp:lastModifiedBy>Pelumi</cp:lastModifiedBy>
  <cp:revision>4</cp:revision>
  <dcterms:created xsi:type="dcterms:W3CDTF">2020-04-27T13:05:16Z</dcterms:created>
  <dcterms:modified xsi:type="dcterms:W3CDTF">2022-04-01T13:15:27Z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Microsoft® PowerPoint® 2016</vt:lpwstr>
  </property>
  <property fmtid="{D5CDD505-2E9C-101B-9397-08002B2CF9AE}" pid="4" name="LastSaved">
    <vt:filetime>2020-04-27T00:00:00Z</vt:filetime>
  </property>
</Properties>
</file>